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58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9" r:id="rId18"/>
    <p:sldId id="272" r:id="rId19"/>
    <p:sldId id="290" r:id="rId20"/>
    <p:sldId id="291" r:id="rId21"/>
    <p:sldId id="273" r:id="rId22"/>
    <p:sldId id="274" r:id="rId23"/>
    <p:sldId id="275" r:id="rId24"/>
    <p:sldId id="292" r:id="rId25"/>
    <p:sldId id="276" r:id="rId26"/>
    <p:sldId id="277" r:id="rId27"/>
    <p:sldId id="278" r:id="rId28"/>
    <p:sldId id="280" r:id="rId29"/>
    <p:sldId id="279" r:id="rId30"/>
    <p:sldId id="283" r:id="rId31"/>
    <p:sldId id="288" r:id="rId32"/>
    <p:sldId id="287" r:id="rId33"/>
    <p:sldId id="285" r:id="rId34"/>
    <p:sldId id="284" r:id="rId35"/>
    <p:sldId id="28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7E7D0E5A-15F0-4A79-93D2-74B666F79F21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3163A0-2222-4391-B7A4-47EFAF4DD83C}" type="parTrans" cxnId="{636B9E08-166E-4834-8E6A-561866BCEE93}">
      <dgm:prSet/>
      <dgm:spPr/>
      <dgm:t>
        <a:bodyPr/>
        <a:lstStyle/>
        <a:p>
          <a:endParaRPr lang="ru-RU"/>
        </a:p>
      </dgm:t>
    </dgm:pt>
    <dgm:pt modelId="{49512518-6FB4-4441-A1C6-D8C311E86C8E}" type="sibTrans" cxnId="{636B9E08-166E-4834-8E6A-561866BCEE93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4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4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7B30F39D-5D23-4CDE-8EC0-8C27C5A911C7}" type="pres">
      <dgm:prSet presAssocID="{7E7D0E5A-15F0-4A79-93D2-74B666F79F21}" presName="node" presStyleLbl="node1" presStyleIdx="2" presStyleCnt="4" custScaleX="15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C029C-EA68-4E53-805C-82EB88945BDE}" type="pres">
      <dgm:prSet presAssocID="{49512518-6FB4-4441-A1C6-D8C311E86C8E}" presName="spacerL" presStyleCnt="0"/>
      <dgm:spPr/>
    </dgm:pt>
    <dgm:pt modelId="{13E76E54-380E-4F3A-AB70-70F2A860FE46}" type="pres">
      <dgm:prSet presAssocID="{49512518-6FB4-4441-A1C6-D8C311E86C8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D8B763D-0505-4D50-BDB5-C81462D6BB51}" type="pres">
      <dgm:prSet presAssocID="{49512518-6FB4-4441-A1C6-D8C311E86C8E}" presName="spacerR" presStyleCnt="0"/>
      <dgm:spPr/>
    </dgm:pt>
    <dgm:pt modelId="{E5DD6FA8-F6B5-442A-A89F-762B0AC3E908}" type="pres">
      <dgm:prSet presAssocID="{EB0A9BD1-F10C-4ABD-8B2E-95B9804CB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636B9E08-166E-4834-8E6A-561866BCEE93}" srcId="{B30CE4E9-2459-4130-8076-49675CB6FFAB}" destId="{7E7D0E5A-15F0-4A79-93D2-74B666F79F21}" srcOrd="2" destOrd="0" parTransId="{D03163A0-2222-4391-B7A4-47EFAF4DD83C}" sibTransId="{49512518-6FB4-4441-A1C6-D8C311E86C8E}"/>
    <dgm:cxn modelId="{0129922B-B378-4789-BFAF-7826B84E495B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5B6E09D5-2FA4-4A47-AD0C-B666C8392D15}" type="presOf" srcId="{EB0A9BD1-F10C-4ABD-8B2E-95B9804CBEAD}" destId="{E5DD6FA8-F6B5-442A-A89F-762B0AC3E908}" srcOrd="0" destOrd="0" presId="urn:microsoft.com/office/officeart/2005/8/layout/equation1"/>
    <dgm:cxn modelId="{A55F03FF-A5CC-4DC2-95A7-9E2E4257F86C}" type="presOf" srcId="{B30CE4E9-2459-4130-8076-49675CB6FFAB}" destId="{F9536BEB-6BA1-4BE3-B179-B9AC510C9298}" srcOrd="0" destOrd="0" presId="urn:microsoft.com/office/officeart/2005/8/layout/equation1"/>
    <dgm:cxn modelId="{76D921F8-A0C0-40C9-97F8-D1D5BBE5DEFB}" type="presOf" srcId="{7E7D0E5A-15F0-4A79-93D2-74B666F79F21}" destId="{7B30F39D-5D23-4CDE-8EC0-8C27C5A911C7}" srcOrd="0" destOrd="0" presId="urn:microsoft.com/office/officeart/2005/8/layout/equation1"/>
    <dgm:cxn modelId="{390C1D48-B3BA-4F5A-B16D-3E148B71F378}" type="presOf" srcId="{B966DE28-621E-47AA-AF4B-FA236561DD49}" destId="{CCC3415B-94EB-4165-AA35-D820A9586B6A}" srcOrd="0" destOrd="0" presId="urn:microsoft.com/office/officeart/2005/8/layout/equation1"/>
    <dgm:cxn modelId="{2D2810D0-0125-45AA-94D1-6E40F0F6B68A}" type="presOf" srcId="{F60F39C9-F28D-4C8C-BB67-6F0241F16778}" destId="{B95F3576-11B7-43EE-964B-5F24636E367A}" srcOrd="0" destOrd="0" presId="urn:microsoft.com/office/officeart/2005/8/layout/equation1"/>
    <dgm:cxn modelId="{C152FE58-FD10-4A1D-9DE2-ACD3509A7B0A}" type="presOf" srcId="{0B4FCE67-E2A9-4CF3-9660-6D1803DCD3AE}" destId="{701B78F6-4137-4668-8C29-B4A3097D7DD0}" srcOrd="0" destOrd="0" presId="urn:microsoft.com/office/officeart/2005/8/layout/equation1"/>
    <dgm:cxn modelId="{F8F81179-1DD2-43E6-AA61-49204B7C0296}" srcId="{B30CE4E9-2459-4130-8076-49675CB6FFAB}" destId="{EB0A9BD1-F10C-4ABD-8B2E-95B9804CBEAD}" srcOrd="3" destOrd="0" parTransId="{C353E40D-CEE9-48D7-ACE7-0CA74A190110}" sibTransId="{3DD64299-18BD-432C-95FA-7631CB1E4D07}"/>
    <dgm:cxn modelId="{11DAC59D-AF28-45AD-B509-B49841FC6DB5}" type="presOf" srcId="{49512518-6FB4-4441-A1C6-D8C311E86C8E}" destId="{13E76E54-380E-4F3A-AB70-70F2A860FE46}" srcOrd="0" destOrd="0" presId="urn:microsoft.com/office/officeart/2005/8/layout/equation1"/>
    <dgm:cxn modelId="{7DF41641-EFDE-4078-958E-63E97E87AC42}" type="presParOf" srcId="{F9536BEB-6BA1-4BE3-B179-B9AC510C9298}" destId="{B95F3576-11B7-43EE-964B-5F24636E367A}" srcOrd="0" destOrd="0" presId="urn:microsoft.com/office/officeart/2005/8/layout/equation1"/>
    <dgm:cxn modelId="{641C0C7C-CE05-458B-931D-39D711DA213C}" type="presParOf" srcId="{F9536BEB-6BA1-4BE3-B179-B9AC510C9298}" destId="{C41E06D1-1DEC-4978-A8AE-E00D05196F2E}" srcOrd="1" destOrd="0" presId="urn:microsoft.com/office/officeart/2005/8/layout/equation1"/>
    <dgm:cxn modelId="{C21D0A80-5C5D-43EA-ACBB-39706BB5617D}" type="presParOf" srcId="{F9536BEB-6BA1-4BE3-B179-B9AC510C9298}" destId="{CCC3415B-94EB-4165-AA35-D820A9586B6A}" srcOrd="2" destOrd="0" presId="urn:microsoft.com/office/officeart/2005/8/layout/equation1"/>
    <dgm:cxn modelId="{C00A3F84-80C3-4E05-A9B6-CBE55C8DC4C5}" type="presParOf" srcId="{F9536BEB-6BA1-4BE3-B179-B9AC510C9298}" destId="{5CB35DB7-F37A-4393-AF7C-755EFD36DA5D}" srcOrd="3" destOrd="0" presId="urn:microsoft.com/office/officeart/2005/8/layout/equation1"/>
    <dgm:cxn modelId="{1D1A58A4-785D-4249-B3B1-105AA678062F}" type="presParOf" srcId="{F9536BEB-6BA1-4BE3-B179-B9AC510C9298}" destId="{701B78F6-4137-4668-8C29-B4A3097D7DD0}" srcOrd="4" destOrd="0" presId="urn:microsoft.com/office/officeart/2005/8/layout/equation1"/>
    <dgm:cxn modelId="{81DA560B-0779-45FE-B4B7-8EFB079FDD43}" type="presParOf" srcId="{F9536BEB-6BA1-4BE3-B179-B9AC510C9298}" destId="{6144A210-B178-48CA-B12A-7C0DA786F1AD}" srcOrd="5" destOrd="0" presId="urn:microsoft.com/office/officeart/2005/8/layout/equation1"/>
    <dgm:cxn modelId="{D5E6EB27-8EE4-44F5-9E7A-BB1A4E17B486}" type="presParOf" srcId="{F9536BEB-6BA1-4BE3-B179-B9AC510C9298}" destId="{1203B883-ADA6-4FE8-9316-8E967D7A177D}" srcOrd="6" destOrd="0" presId="urn:microsoft.com/office/officeart/2005/8/layout/equation1"/>
    <dgm:cxn modelId="{90023189-3CA4-4401-BA18-C97C0401DA93}" type="presParOf" srcId="{F9536BEB-6BA1-4BE3-B179-B9AC510C9298}" destId="{A2DFFB89-4299-4019-A801-5192B64216F4}" srcOrd="7" destOrd="0" presId="urn:microsoft.com/office/officeart/2005/8/layout/equation1"/>
    <dgm:cxn modelId="{5D967879-D741-43EA-8573-71751AC679D3}" type="presParOf" srcId="{F9536BEB-6BA1-4BE3-B179-B9AC510C9298}" destId="{7B30F39D-5D23-4CDE-8EC0-8C27C5A911C7}" srcOrd="8" destOrd="0" presId="urn:microsoft.com/office/officeart/2005/8/layout/equation1"/>
    <dgm:cxn modelId="{49D59C6B-3C2F-44CB-A9C8-73403DB7657E}" type="presParOf" srcId="{F9536BEB-6BA1-4BE3-B179-B9AC510C9298}" destId="{3D5C029C-EA68-4E53-805C-82EB88945BDE}" srcOrd="9" destOrd="0" presId="urn:microsoft.com/office/officeart/2005/8/layout/equation1"/>
    <dgm:cxn modelId="{41E4FDE8-B525-460E-8E4C-7BB7DE64D79E}" type="presParOf" srcId="{F9536BEB-6BA1-4BE3-B179-B9AC510C9298}" destId="{13E76E54-380E-4F3A-AB70-70F2A860FE46}" srcOrd="10" destOrd="0" presId="urn:microsoft.com/office/officeart/2005/8/layout/equation1"/>
    <dgm:cxn modelId="{B0F72328-9D22-4986-9C54-7198CA7C2FFE}" type="presParOf" srcId="{F9536BEB-6BA1-4BE3-B179-B9AC510C9298}" destId="{AD8B763D-0505-4D50-BDB5-C81462D6BB51}" srcOrd="11" destOrd="0" presId="urn:microsoft.com/office/officeart/2005/8/layout/equation1"/>
    <dgm:cxn modelId="{9C2C80F6-5949-415E-A491-E23578FF3EA6}" type="presParOf" srcId="{F9536BEB-6BA1-4BE3-B179-B9AC510C9298}" destId="{E5DD6FA8-F6B5-442A-A89F-762B0AC3E90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3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3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E5DD6FA8-F6B5-442A-A89F-762B0AC3E908}" type="pres">
      <dgm:prSet presAssocID="{EB0A9BD1-F10C-4ABD-8B2E-95B9804CBEAD}" presName="node" presStyleLbl="node1" presStyleIdx="2" presStyleCnt="3" custScaleX="189141" custScaleY="84122" custLinFactNeighborX="13995" custLinFactNeighborY="6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1055B-C2F2-4687-80C1-7490ACFF4D92}" type="presOf" srcId="{F60F39C9-F28D-4C8C-BB67-6F0241F16778}" destId="{B95F3576-11B7-43EE-964B-5F24636E367A}" srcOrd="0" destOrd="0" presId="urn:microsoft.com/office/officeart/2005/8/layout/equation1"/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EA47BFF6-FA5D-4F8A-BCBF-27FAAFB81E69}" type="presOf" srcId="{B966DE28-621E-47AA-AF4B-FA236561DD49}" destId="{CCC3415B-94EB-4165-AA35-D820A9586B6A}" srcOrd="0" destOrd="0" presId="urn:microsoft.com/office/officeart/2005/8/layout/equation1"/>
    <dgm:cxn modelId="{D66D4593-8EFD-41D4-B4C2-0655EF25861A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C4E1A6DB-6EB1-44A5-8472-0810349A8D4E}" type="presOf" srcId="{0B4FCE67-E2A9-4CF3-9660-6D1803DCD3AE}" destId="{701B78F6-4137-4668-8C29-B4A3097D7DD0}" srcOrd="0" destOrd="0" presId="urn:microsoft.com/office/officeart/2005/8/layout/equation1"/>
    <dgm:cxn modelId="{D7858D57-0F85-4CF4-84F5-9C0C385DE5BE}" type="presOf" srcId="{B30CE4E9-2459-4130-8076-49675CB6FFAB}" destId="{F9536BEB-6BA1-4BE3-B179-B9AC510C9298}" srcOrd="0" destOrd="0" presId="urn:microsoft.com/office/officeart/2005/8/layout/equation1"/>
    <dgm:cxn modelId="{F8F81179-1DD2-43E6-AA61-49204B7C0296}" srcId="{B30CE4E9-2459-4130-8076-49675CB6FFAB}" destId="{EB0A9BD1-F10C-4ABD-8B2E-95B9804CBEAD}" srcOrd="2" destOrd="0" parTransId="{C353E40D-CEE9-48D7-ACE7-0CA74A190110}" sibTransId="{3DD64299-18BD-432C-95FA-7631CB1E4D07}"/>
    <dgm:cxn modelId="{E786583F-8FAB-44F4-92F2-F784D08182B1}" type="presOf" srcId="{EB0A9BD1-F10C-4ABD-8B2E-95B9804CBEAD}" destId="{E5DD6FA8-F6B5-442A-A89F-762B0AC3E908}" srcOrd="0" destOrd="0" presId="urn:microsoft.com/office/officeart/2005/8/layout/equation1"/>
    <dgm:cxn modelId="{147671F9-D46D-455A-B89D-F94494A99A16}" type="presParOf" srcId="{F9536BEB-6BA1-4BE3-B179-B9AC510C9298}" destId="{B95F3576-11B7-43EE-964B-5F24636E367A}" srcOrd="0" destOrd="0" presId="urn:microsoft.com/office/officeart/2005/8/layout/equation1"/>
    <dgm:cxn modelId="{479AA1CC-91A1-46D6-AA0D-AD30833E3EE2}" type="presParOf" srcId="{F9536BEB-6BA1-4BE3-B179-B9AC510C9298}" destId="{C41E06D1-1DEC-4978-A8AE-E00D05196F2E}" srcOrd="1" destOrd="0" presId="urn:microsoft.com/office/officeart/2005/8/layout/equation1"/>
    <dgm:cxn modelId="{D6B65366-F3F6-4EA7-8DE7-685379276631}" type="presParOf" srcId="{F9536BEB-6BA1-4BE3-B179-B9AC510C9298}" destId="{CCC3415B-94EB-4165-AA35-D820A9586B6A}" srcOrd="2" destOrd="0" presId="urn:microsoft.com/office/officeart/2005/8/layout/equation1"/>
    <dgm:cxn modelId="{DA22FCF4-3456-4294-9364-F6D44585625A}" type="presParOf" srcId="{F9536BEB-6BA1-4BE3-B179-B9AC510C9298}" destId="{5CB35DB7-F37A-4393-AF7C-755EFD36DA5D}" srcOrd="3" destOrd="0" presId="urn:microsoft.com/office/officeart/2005/8/layout/equation1"/>
    <dgm:cxn modelId="{7EF54602-DA14-447F-8043-CE1D9FE95390}" type="presParOf" srcId="{F9536BEB-6BA1-4BE3-B179-B9AC510C9298}" destId="{701B78F6-4137-4668-8C29-B4A3097D7DD0}" srcOrd="4" destOrd="0" presId="urn:microsoft.com/office/officeart/2005/8/layout/equation1"/>
    <dgm:cxn modelId="{AE9978FC-1E4D-4E23-9DD4-8CD10ECA4043}" type="presParOf" srcId="{F9536BEB-6BA1-4BE3-B179-B9AC510C9298}" destId="{6144A210-B178-48CA-B12A-7C0DA786F1AD}" srcOrd="5" destOrd="0" presId="urn:microsoft.com/office/officeart/2005/8/layout/equation1"/>
    <dgm:cxn modelId="{CBF5FA9F-F02E-493C-90E6-ACDAF5E6D416}" type="presParOf" srcId="{F9536BEB-6BA1-4BE3-B179-B9AC510C9298}" destId="{1203B883-ADA6-4FE8-9316-8E967D7A177D}" srcOrd="6" destOrd="0" presId="urn:microsoft.com/office/officeart/2005/8/layout/equation1"/>
    <dgm:cxn modelId="{09A8D5B2-D0E0-4113-9DFD-E6352DD0A331}" type="presParOf" srcId="{F9536BEB-6BA1-4BE3-B179-B9AC510C9298}" destId="{A2DFFB89-4299-4019-A801-5192B64216F4}" srcOrd="7" destOrd="0" presId="urn:microsoft.com/office/officeart/2005/8/layout/equation1"/>
    <dgm:cxn modelId="{6B3A5C9F-A55B-463E-86BE-59AD4A295844}" type="presParOf" srcId="{F9536BEB-6BA1-4BE3-B179-B9AC510C9298}" destId="{E5DD6FA8-F6B5-442A-A89F-762B0AC3E9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1482331"/>
          <a:ext cx="1549055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2331"/>
        <a:ext cx="1549055" cy="1152151"/>
      </dsp:txXfrm>
    </dsp:sp>
    <dsp:sp modelId="{CCC3415B-94EB-4165-AA35-D820A9586B6A}">
      <dsp:nvSpPr>
        <dsp:cNvPr id="0" name=""/>
        <dsp:cNvSpPr/>
      </dsp:nvSpPr>
      <dsp:spPr>
        <a:xfrm>
          <a:off x="1644212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44212" y="1697876"/>
        <a:ext cx="668247" cy="668247"/>
      </dsp:txXfrm>
    </dsp:sp>
    <dsp:sp modelId="{701B78F6-4137-4668-8C29-B4A3097D7DD0}">
      <dsp:nvSpPr>
        <dsp:cNvPr id="0" name=""/>
        <dsp:cNvSpPr/>
      </dsp:nvSpPr>
      <dsp:spPr>
        <a:xfrm>
          <a:off x="2406015" y="1455924"/>
          <a:ext cx="1672900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06015" y="1455924"/>
        <a:ext cx="1672900" cy="1152151"/>
      </dsp:txXfrm>
    </dsp:sp>
    <dsp:sp modelId="{1203B883-ADA6-4FE8-9316-8E967D7A177D}">
      <dsp:nvSpPr>
        <dsp:cNvPr id="0" name=""/>
        <dsp:cNvSpPr/>
      </dsp:nvSpPr>
      <dsp:spPr>
        <a:xfrm>
          <a:off x="4172470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172470" y="1697876"/>
        <a:ext cx="668247" cy="668247"/>
      </dsp:txXfrm>
    </dsp:sp>
    <dsp:sp modelId="{7B30F39D-5D23-4CDE-8EC0-8C27C5A911C7}">
      <dsp:nvSpPr>
        <dsp:cNvPr id="0" name=""/>
        <dsp:cNvSpPr/>
      </dsp:nvSpPr>
      <dsp:spPr>
        <a:xfrm>
          <a:off x="4934272" y="1455924"/>
          <a:ext cx="1731637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34272" y="1455924"/>
        <a:ext cx="1731637" cy="1152151"/>
      </dsp:txXfrm>
    </dsp:sp>
    <dsp:sp modelId="{13E76E54-380E-4F3A-AB70-70F2A860FE46}">
      <dsp:nvSpPr>
        <dsp:cNvPr id="0" name=""/>
        <dsp:cNvSpPr/>
      </dsp:nvSpPr>
      <dsp:spPr>
        <a:xfrm>
          <a:off x="6759464" y="1697876"/>
          <a:ext cx="668247" cy="66824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759464" y="1697876"/>
        <a:ext cx="668247" cy="668247"/>
      </dsp:txXfrm>
    </dsp:sp>
    <dsp:sp modelId="{E5DD6FA8-F6B5-442A-A89F-762B0AC3E908}">
      <dsp:nvSpPr>
        <dsp:cNvPr id="0" name=""/>
        <dsp:cNvSpPr/>
      </dsp:nvSpPr>
      <dsp:spPr>
        <a:xfrm>
          <a:off x="7521267" y="1455924"/>
          <a:ext cx="1152151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21267" y="1455924"/>
        <a:ext cx="1152151" cy="11521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564" y="2420888"/>
            <a:ext cx="90059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«ФГОС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ориентир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развития </a:t>
            </a:r>
            <a:endParaRPr lang="ru-RU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системы 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дошкольного образования в РФ»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84919"/>
            <a:ext cx="5542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 ногу со временем: изучаем проект ФГОС ДО!»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1880" y="5988623"/>
            <a:ext cx="13669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август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2013 г.</a:t>
            </a:r>
          </a:p>
        </p:txBody>
      </p:sp>
    </p:spTree>
    <p:extLst>
      <p:ext uri="{BB962C8B-B14F-4D97-AF65-F5344CB8AC3E}">
        <p14:creationId xmlns="" xmlns:p14="http://schemas.microsoft.com/office/powerpoint/2010/main" val="414058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9424" y="170080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система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социализации и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пространственно-временные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(гибкость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предметного пространства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социальные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(формы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сотрудничества и общения, ролевые и межличностные отношения всех участников образовательного процесса, включая педагогов, детей, родителей, администрацию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условия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(доступность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разнообразие видов деятельности, соответствующих возрастным особенностям дошкольников, задачам развития и социализации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90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3583" y="1894188"/>
            <a:ext cx="8737165" cy="6480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утверждается Организацией самостоятельно в соответствии с настоящим Стандартом и с учётом Примерных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  (Закон РФ «Об образовании», ст.12.6)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737" y="2924944"/>
            <a:ext cx="8737165" cy="86409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образовательных, педагогических и организационно-управленческих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738" y="4149080"/>
            <a:ext cx="8737165" cy="136815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может разрабатывать и реализовывать различные Программы для дошкольных образовательных групп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разной продолжительностью пребывания детей в течение суток, в том числе групп кратковременного пребывания детей, полного и продлённого дня, и для групп детей разного возраста от двух месяцев до восьми лет, в том числе разновозрастных групп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4706" y="5877272"/>
            <a:ext cx="8737165" cy="68407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 одной Организации могут действовать на основе различных Программ</a:t>
            </a:r>
          </a:p>
        </p:txBody>
      </p:sp>
    </p:spTree>
    <p:extLst>
      <p:ext uri="{BB962C8B-B14F-4D97-AF65-F5344CB8AC3E}">
        <p14:creationId xmlns="" xmlns:p14="http://schemas.microsoft.com/office/powerpoint/2010/main" val="326587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1603" y="1052736"/>
            <a:ext cx="4088302" cy="15121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коммуникативно-личностное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познавательно-речевое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художественно-эстетическое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физическое развитие.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8281" y="4653136"/>
            <a:ext cx="7356048" cy="1872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часть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комплексность подхода, обеспечивая развитие воспитанников во всех четырёх взаимодополняющих образовательных областях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формируемая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участниками образовательных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40 %)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составляют выбранные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разработанные самостоятельно участниками образовательных отношений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парциальные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программы, методики, формы организации образовательной работы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4570" y="2852936"/>
            <a:ext cx="7133165" cy="15757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Аспекты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ребёнка дошкольного возраста: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предметно-пространственная развивающая образовательная среда;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со взрослыми;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 другими детьми;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система отношений ребёнка к миру, к другим людям, к себе самому.</a:t>
            </a:r>
          </a:p>
        </p:txBody>
      </p:sp>
    </p:spTree>
    <p:extLst>
      <p:ext uri="{BB962C8B-B14F-4D97-AF65-F5344CB8AC3E}">
        <p14:creationId xmlns="" xmlns:p14="http://schemas.microsoft.com/office/powerpoint/2010/main" val="3532448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9687" y="3356992"/>
            <a:ext cx="8679885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становления первичной ценностной ориентации и социализации: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уважительного отношения и чувства принадлежности к своей семье, малой и большой родине;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основ собственной безопасности и безопасности окружающего мира (в быту, социуме,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развитие эмоционально-ценностного восприятия произведений искусства (словесного, музыкального, изобразительного), мира природы.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60648"/>
            <a:ext cx="53876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Обязательная часть  ООП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916154709"/>
              </p:ext>
            </p:extLst>
          </p:nvPr>
        </p:nvGraphicFramePr>
        <p:xfrm>
          <a:off x="199688" y="891387"/>
          <a:ext cx="8675021" cy="239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88428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407760"/>
            <a:ext cx="5380424" cy="6341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опыта 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основных движениях (ходьбе, беге, прыжках, лазанье и др.), а также при катании на самокате, санках, велосипеде, ходьбе на лыжах, в спортивных играх;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(сюжетной игры, в том числе сюжетно-ролевой, режиссёрской и игры с правилами);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(конструктивного общения и взаимодействия со взрослыми и сверстниками, устной речью как основным средством общения);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(исследования объектов окружающего мира и экспериментирования с ними);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восприятия художественной литературы и фольклора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элементарной трудовой деятельности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(самообслуживания, бытового труда, труда в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 из различных материалов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(строительного материала, конструкторов, модулей, бумаги, природного материала и т.д.);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(рисования, лепки, аппликации);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музыкальной (пения, музыкально-ритмических движений, игры на детских музыкальных инструментах).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128" y="403920"/>
            <a:ext cx="3226975" cy="63374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первичных представлений: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себе, других людях, социальных нормах и культурных традициях общения, объектах окружающего мира (предметах, явлениях, отношениях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планете Земля как общем доме людей, об особенностях её природы, многообразии культур стран и народов мира.</a:t>
            </a:r>
          </a:p>
        </p:txBody>
      </p:sp>
    </p:spTree>
    <p:extLst>
      <p:ext uri="{BB962C8B-B14F-4D97-AF65-F5344CB8AC3E}">
        <p14:creationId xmlns="" xmlns:p14="http://schemas.microsoft.com/office/powerpoint/2010/main" val="26748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7"/>
            <a:ext cx="72410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Часть, формируемая участниками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образовательных отношений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9605" y="207820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потребности и интересы воспитанников, членов их семей и педагогов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429" y="3257912"/>
            <a:ext cx="8679885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специфику национальных, социокультурных, экономических, климатических условий, в которых осуществляется образовательный процесс;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поддержку интересов педагогических работников Организации, реализация которых соответствует целям и задачам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сложившиеся традиции Организации (группы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430" y="5301208"/>
            <a:ext cx="8679885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</p:txBody>
      </p:sp>
    </p:spTree>
    <p:extLst>
      <p:ext uri="{BB962C8B-B14F-4D97-AF65-F5344CB8AC3E}">
        <p14:creationId xmlns="" xmlns:p14="http://schemas.microsoft.com/office/powerpoint/2010/main" val="2651339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51" y="188640"/>
            <a:ext cx="8647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условиям реализации ООП 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139953" y="-819472"/>
            <a:ext cx="576064" cy="7776864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9605" y="3356993"/>
            <a:ext cx="8679885" cy="331236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076" y="149430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7269" y="834971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0679" y="176862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4440" y="859200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288" y="1412776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0639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188" y="2060848"/>
            <a:ext cx="8718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защита детей от всех форм физического и психического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насилия;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88" y="1520145"/>
            <a:ext cx="34750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50384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9032" y="2868568"/>
            <a:ext cx="3960440" cy="25682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412776"/>
            <a:ext cx="3960440" cy="132968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диагностики и коррекции нарушений развития и социальной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адаптации детей с ОВЗ,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ранней коррекционной помощи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5976" y="4688120"/>
            <a:ext cx="4613578" cy="12611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Предельная наполняемость групп устанавливается в соответствии с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правилами и нормативами.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680" y="1412776"/>
            <a:ext cx="4671875" cy="30963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диагностики6 (или мониторинга).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ребёнка в психолого-педагогической диагностике (мониторинге)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допускается только с согласия его родителей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9344" y="5634568"/>
            <a:ext cx="4032136" cy="1025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создаёт условия для медицинского сопровождения детей в целях охраны и укрепления их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574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844824"/>
            <a:ext cx="8424936" cy="46085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педагогического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 должны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сформированы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необходимые для создания социальной ситуации развития воспитанников, соответствующей специфике дошкольного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возраста: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эмоционального благополучия каждого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ребёнка; 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развивающего вариативного образования, ориентированного на зону ближайшего развития каждого воспитанника и учитывающего его психолого-возрастные и индивидуальные возможности;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открытый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образовательного процесса на основе сотрудничества с семьями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43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Понятие ФГОС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785774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7" y="2060848"/>
            <a:ext cx="787905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789" y="3717032"/>
            <a:ext cx="7857747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идеала.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79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2692" y="3933056"/>
            <a:ext cx="7560840" cy="24036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должна создавать возможности: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предоставления информации о Программе семье и всем заинтересованным лицам, вовлечённым в образовательный процесс, а также широкой общественности;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педагогов по поиску, использованию материалов, обеспечивающих реализацию Программы, в том числе в информационной среде;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обсуждения с родителями (законными представителями) воспитанников вопросов, связанных с реализацией Программы.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1628800"/>
            <a:ext cx="7600710" cy="209440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должны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созданы условия для: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повышения квалификации педагогических и руководящих работников (в том числе по их выбору) и их профессионального развития;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консультативной поддержки педагогов и родителей по вопросам инклюзивного образования в случае его организации;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организационно-методического сопровождения процесса реализации Программы, в том числе в плане взаимодействия с социумом.</a:t>
            </a:r>
          </a:p>
        </p:txBody>
      </p:sp>
    </p:spTree>
    <p:extLst>
      <p:ext uri="{BB962C8B-B14F-4D97-AF65-F5344CB8AC3E}">
        <p14:creationId xmlns="" xmlns:p14="http://schemas.microsoft.com/office/powerpoint/2010/main" val="2932888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кадровым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90697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должна быть укомплектована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квалифицированными кадрами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или среднее профессиональное образование по направлению подготовки "Образование и педагогика"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"Образование и педагогика" без предъявления требований к стажу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работы», ЕКС от 26.08.2010 г.).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780928"/>
            <a:ext cx="8496944" cy="19895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осуществляется: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воспитателями в течение всего времени пребывания воспитанников в Организации. Каждая группа должна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 сопровождаться воспитателем или другим педагогом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иными педагогическими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соответствующие должности для которых устанавливаются Организацией самостоятельно в зависимости от содержания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 создании условий, необходимых для реализации образовательной программы,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принимают участие помощники воспитателя и другие работники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882912"/>
            <a:ext cx="8496944" cy="18584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требует от Организации осуществления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образовательной деятельностью, методического обеспечения реализации Программы, ведения бухгалтерского учёта, финансово-хозяйственной и хозяйственной деятельности, необходимого медицинского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сопровождения.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решения этих задач привлекается соответствующий квалифицированный персонал в качестве сотрудников Организации и/или заключаются договора с организациями, предоставляющими соответствующие услуги.</a:t>
            </a:r>
          </a:p>
        </p:txBody>
      </p:sp>
    </p:spTree>
    <p:extLst>
      <p:ext uri="{BB962C8B-B14F-4D97-AF65-F5344CB8AC3E}">
        <p14:creationId xmlns="" xmlns:p14="http://schemas.microsoft.com/office/powerpoint/2010/main" val="4188775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материально-техническим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512" y="1772816"/>
            <a:ext cx="8496944" cy="4560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зданиям (помещениям) и участкам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водоснабжению, канализации, отоплению и вентиляции зданий (помещения)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набору и площадям образовательных помещений, их отделке и оборудованию;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искусственному и естественному освещению образовательных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санитарному состоянию и содержанию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оснащению помещений для качественного питания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требования, определяемые в соответствии с правилами пожарной безопасности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оснащённость помещений для работы медицинского персонала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680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984" y="1052736"/>
            <a:ext cx="8496944" cy="23762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 должны: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Организации возможность выполнения требований Стандарта к условиям реализации и структуре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отражать структуру и объём расходов, необходимых для реализации Программы, а также механизм их формирования.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112" y="3861048"/>
            <a:ext cx="8496944" cy="2592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финансового обеспечения реализации Программы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исходя из Требований к условиям реализации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ООП ДО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данного Стандарта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быть достаточным и необходимым для осуществления Организацией расходов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оплату труда работников, реализующих Программу;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дополнительным профессиональным образованием педагогических работников по профилю их деятельности;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связанных с реализацией Программы.</a:t>
            </a:r>
          </a:p>
        </p:txBody>
      </p:sp>
    </p:spTree>
    <p:extLst>
      <p:ext uri="{BB962C8B-B14F-4D97-AF65-F5344CB8AC3E}">
        <p14:creationId xmlns="" xmlns:p14="http://schemas.microsoft.com/office/powerpoint/2010/main" val="2627967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4616" y="1052736"/>
            <a:ext cx="8496944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государственных гарантий на получение гражданами общедоступного и бесплатного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за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счёт средств соответствующих бюджетов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системы Российской Федерации в государственных, муниципальных и негосударственных организациях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основе нормативов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услуг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обеспечивающих реализацию Программы в соответствии со Стандартом.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9072" y="2996952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реализации Программы бюджетного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автономного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осуществляется исходя из стоимости услуг на основе государственного (муниципального) задания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учредителя на оказание государственных (муниципальных) услуг по реализации Программы в соответствии с требованиями Стандарта по каждому виду и направленности образовательных программ с учётом форм обучения в соответствии с ведомственным перечнем услуг.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94116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составлении проектов бюджетов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учитываться нормативы финансирования, определяемые органами государственной власти субъектов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которыми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местным бюджетам предоставляются субвенции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307230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развивающей предметно-пространственной среде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460976"/>
            <a:ext cx="8640960" cy="11521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(РППС)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(группы,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участка)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7896" y="3993624"/>
            <a:ext cx="8664584" cy="1800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организации);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7896" y="2795032"/>
            <a:ext cx="8664584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возможность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5937448"/>
            <a:ext cx="8664584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Организации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(группы) должна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19776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результатам освоения ООП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776" y="2132856"/>
            <a:ext cx="8679885" cy="93610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5362" y="1268760"/>
            <a:ext cx="8461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5966" y="3429000"/>
            <a:ext cx="8748695" cy="13986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5966" y="5013176"/>
            <a:ext cx="8748695" cy="13407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  <p:extLst>
      <p:ext uri="{BB962C8B-B14F-4D97-AF65-F5344CB8AC3E}">
        <p14:creationId xmlns="" xmlns:p14="http://schemas.microsoft.com/office/powerpoint/2010/main" val="3569342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6097" y="4077072"/>
            <a:ext cx="8679885" cy="26000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6097" y="3140968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265" y="2060848"/>
            <a:ext cx="8679885" cy="8450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451" y="1052736"/>
            <a:ext cx="8679885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  <p:extLst>
      <p:ext uri="{BB962C8B-B14F-4D97-AF65-F5344CB8AC3E}">
        <p14:creationId xmlns="" xmlns:p14="http://schemas.microsoft.com/office/powerpoint/2010/main" val="2973526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4299" y="124053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форм реализации Программы, а также от её характера, особенностей развития воспитанников и видов Организации, реализующей Программу.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4299" y="2492896"/>
            <a:ext cx="8698181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воспитанников. 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не сопровождается проведением промежуточных аттестаций и итоговой аттестации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5610" y="4941168"/>
            <a:ext cx="8679885" cy="122413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соблюдении требований к условиям реализации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настоящие целевые ориентиры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60647"/>
            <a:ext cx="5040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Целевые ориентиры ДО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375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136" y="764704"/>
            <a:ext cx="8839576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учётом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304" y="4221088"/>
            <a:ext cx="8863200" cy="2354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391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3864" y="295921"/>
            <a:ext cx="70596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Методологическая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теоретическая основа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477" y="1700808"/>
            <a:ext cx="8399963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культурно-исторической теории Л.С. Выготского и отечественной научной психолого-педагогической школы о закономерностях развития ребенка в дошкольном возрасте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Л.И.Божович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А.В.Запорожец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В.В.Давыдов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2476" y="29862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по аксиологии и философии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И.А.Зимняя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В.П.Зинченко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Н.Д.Никандров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теории и методологии разработки образовательных стандартов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В.И.Байденко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В.П.Беспалько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А.М.Кондаков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А.А.Кузнецов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B.C.Леднев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А.И.Маркушевич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М.В.Рыжаков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В.М.Соколов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Субетто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6" y="42930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научные положения, практические разработки и методические рекомендации, содержащиеся в трудах исследователей в области дошкольного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М.А. Васильева,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В.Т.Кудрявцев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Л.А.Парамонова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Петровский и др.)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589" y="5525616"/>
            <a:ext cx="8393851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законодательные и нормативные правовые акты Российской Федерации в области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8080156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92641" y="188640"/>
            <a:ext cx="56265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План разработки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3094637"/>
              </p:ext>
            </p:extLst>
          </p:nvPr>
        </p:nvGraphicFramePr>
        <p:xfrm>
          <a:off x="221435" y="980728"/>
          <a:ext cx="8568951" cy="515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94"/>
                <a:gridCol w="1818647"/>
                <a:gridCol w="4872853"/>
                <a:gridCol w="239715"/>
                <a:gridCol w="1122042"/>
              </a:tblGrid>
              <a:tr h="30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разработки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Основное содержание работы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160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направление. Разработка федерального государственного образовательного стандарта дошкольного образования (далее - ФГОС ДО) и научно-методическое обеспечение его введения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0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общих положений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особенностей ФГОС ДО и их обоснование, социальная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ситуация развития детства, статус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дошкольного образования в системе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непрерывного образования Российской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Федерации, цели и ·задачи принципы 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подходы, интегративные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750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освоения ООП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результатам освоения ООП ДО в виде единых ориентиров базовой культуры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ребенка с учетом ожиданий общества и семьи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900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структуре ООП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структуре ООП ДО, включающих соотношение частей программы, их объема, а также соотношение обязательно й части ООП и части, формируемой участниками образовательных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- март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7449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7271027"/>
              </p:ext>
            </p:extLst>
          </p:nvPr>
        </p:nvGraphicFramePr>
        <p:xfrm>
          <a:off x="251520" y="1052736"/>
          <a:ext cx="8568952" cy="537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95"/>
                <a:gridCol w="2524756"/>
                <a:gridCol w="4376373"/>
                <a:gridCol w="1152128"/>
              </a:tblGrid>
              <a:tr h="2687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условиям реализации ООП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проекта требований к условиям реализации ООП ДО, включающих описание кадровых, материально-технических, финансово-экономических, психолого-педагогических и информационных ресурсов, обеспечивающих реализацию ООП ДО.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изменениям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САППиН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условиям образовательного процесса в разных формах предоставления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Профессиональное и общественное обсуждение проекта ФГОС ДО с привлечением родительского сообщества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семинаров, конференций, совещаний.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Корректировка проекта ФГОС ДО по результатам профессионального и общественного обсуждения.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119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Утверждение ФГОС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Издание приказа Минобрнауки России об утверждении ФГОС ДО, его общественная и антикоррупционная экспертиза. Государственная регистрация приказа в Минюсте России.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758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9683733"/>
              </p:ext>
            </p:extLst>
          </p:nvPr>
        </p:nvGraphicFramePr>
        <p:xfrm>
          <a:off x="395536" y="404664"/>
          <a:ext cx="8352928" cy="6134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170"/>
                <a:gridCol w="2483022"/>
                <a:gridCol w="4498640"/>
                <a:gridCol w="864096"/>
              </a:tblGrid>
              <a:tr h="164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научно-методического обеспечения введения ФГОС ДО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примерной ООП ДО;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рекомендаций по мониторингу развития ребенка в части реализации требований к результатам освоения ООП ДО;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162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рекомендаций по психолого-педагогическому сопровождению родителей детей дошкольного возраста по вопросам ДО.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июль-декабрь 2013 г.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4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организационно-правовых форм предоставления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рекомендаций по применению ФГОС ДО при получении ДО: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ДОО;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иных организациях, осуществляющих образовательную деятельность;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"/>
                        <a:tabLst>
                          <a:tab pos="30099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форме семейного образования.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 –август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  <a:tr h="659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применению ФГОС ДО при получении ДО в различных формах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различных моделей финансирования ДО (на реализацию ФГОС ДО) в различных организационно-правовых формах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 –сентябрь 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  <a:tr h="164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и внедрение ФГОС ДО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примерных программ («Дорожных карт») введения ФГОС ДО в пилотных регионах в каждом федеральном округе с последующим созданием на их базе стажировочных площадок по введению ФГОС ДО.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и внедрение инновационных моделей подготовки и переподготовки кадров системы ДО для внедрения ФГОС ДО.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г.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 2015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303" marR="363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2123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3330761"/>
              </p:ext>
            </p:extLst>
          </p:nvPr>
        </p:nvGraphicFramePr>
        <p:xfrm>
          <a:off x="395536" y="1556792"/>
          <a:ext cx="8424936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939"/>
                <a:gridCol w="2526555"/>
                <a:gridCol w="4596338"/>
                <a:gridCol w="936104"/>
              </a:tblGrid>
              <a:tr h="300107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направление. Обеспечение профессиональной деятельности педагога дошкольного образования (воспитатель) по реализации ФГОС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0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в проект профессионального стандарта деятельности воспитателя дошкольной образовательной организации (ДОО)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в проект профессионального стандарта деятельности воспитателя.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положений проекта профессионального стандарта деятельности воспитателя ДОО при формировании требований к кадровым условиям реализации ФГОС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 – июнь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1200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вариативных психолого-педагогических программ профессиональной подготовки и переподготовки кадров системы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предложений по внесению изменений во ФГОС профессионального образования по специальности «Дошкольная педагогика», «Дошкольная педагогика и психология».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проектов программ профессиональной подготовки педагогических кадров системы ДО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 - 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  <a:tr h="750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программ повышения квалификации педагогических кадров системы ДО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вариативных программ повышения квалификации педагогов ДОО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 –октябрь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30" marR="489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596678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3488514"/>
              </p:ext>
            </p:extLst>
          </p:nvPr>
        </p:nvGraphicFramePr>
        <p:xfrm>
          <a:off x="375360" y="1916832"/>
          <a:ext cx="8280921" cy="2451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361"/>
                <a:gridCol w="2439891"/>
                <a:gridCol w="4334556"/>
                <a:gridCol w="1008113"/>
              </a:tblGrid>
              <a:tr h="1702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направление. Информационное сопровождение разработки ФГОС ДО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публикаций в СМИ по вопросам разработки проекта ФГОС ДО и системы оценки качества ДО (по отдельно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медиаплану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размещение пресс-релизов на официальном сайте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России. Подготовка проектов интервью о разработке проекта ФГОС ДО и его содержанию.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публикаций в специализированных журналах (журналы «Дошкольное воспитание», «Современное дошкольное образование», «Обруч» и др.), а также в массовой прессе.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 – декабрь 2013 г.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5360" y="5301208"/>
            <a:ext cx="6212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Руководитель рабочей группы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разработке проекта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ФГОС ДО,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  Федерального института развития образования (ФИРО)</a:t>
            </a:r>
          </a:p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А.Г.Асмолов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297857" cy="137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40186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504" y="2564904"/>
            <a:ext cx="8736984" cy="26642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Федерального государственного образовательного стандарта  дошкольного образования от 13.06.2013 г.;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перехода на ФГОС ДО;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Н.В.Федина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в поликультурном пространстве. 2010. – Том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С.Л.Репина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ФГОС ДО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http://edu.k26.ru/?cid=251&amp;ses=144f965243044e9)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576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государством равенства возможностей для каждого ребёнка в получении качественного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63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2925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физического и психического здоровья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индивидуальности ребёнка,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общей культуры воспитанников,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  <p:extLst>
      <p:ext uri="{BB962C8B-B14F-4D97-AF65-F5344CB8AC3E}">
        <p14:creationId xmlns="" xmlns:p14="http://schemas.microsoft.com/office/powerpoint/2010/main" val="38132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999" y="325805"/>
            <a:ext cx="60689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функции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на качественное дошкольное образование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8059" y="191683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единого образовательного пространства в условиях содержательной и организационной вариативности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8058" y="270892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788" y="353701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787" y="433748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-оценочная функция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8057" y="522920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061" y="602967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образовательных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</a:p>
        </p:txBody>
      </p:sp>
    </p:spTree>
    <p:extLst>
      <p:ext uri="{BB962C8B-B14F-4D97-AF65-F5344CB8AC3E}">
        <p14:creationId xmlns="" xmlns:p14="http://schemas.microsoft.com/office/powerpoint/2010/main" val="29957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30" y="325805"/>
            <a:ext cx="4542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Назначение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22339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и реализация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примерных образовательных программ дошкольного образования (далее – Примерные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нормативов финансового обеспечения реализации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учредителем государственного (муниципального) задания в отношении Организаций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объективная оценка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соответствия образовательной деятельности Организации требованиям Стандарта к условиям реализации и структуре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переподготовка, 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388886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22581"/>
            <a:ext cx="75228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Совокупность требований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83753363"/>
              </p:ext>
            </p:extLst>
          </p:nvPr>
        </p:nvGraphicFramePr>
        <p:xfrm>
          <a:off x="208072" y="1340768"/>
          <a:ext cx="86750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2883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88640"/>
            <a:ext cx="6894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структуре ООП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4"/>
            <a:ext cx="86943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</a:p>
        </p:txBody>
      </p:sp>
    </p:spTree>
    <p:extLst>
      <p:ext uri="{BB962C8B-B14F-4D97-AF65-F5344CB8AC3E}">
        <p14:creationId xmlns="" xmlns:p14="http://schemas.microsoft.com/office/powerpoint/2010/main" val="289044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674</TotalTime>
  <Words>4330</Words>
  <Application>Microsoft Office PowerPoint</Application>
  <PresentationFormat>Экран (4:3)</PresentationFormat>
  <Paragraphs>367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Алла</cp:lastModifiedBy>
  <cp:revision>44</cp:revision>
  <dcterms:modified xsi:type="dcterms:W3CDTF">2018-04-03T07:38:46Z</dcterms:modified>
</cp:coreProperties>
</file>