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3" r:id="rId5"/>
    <p:sldId id="258" r:id="rId6"/>
    <p:sldId id="262" r:id="rId7"/>
    <p:sldId id="261" r:id="rId8"/>
    <p:sldId id="260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89" r:id="rId18"/>
    <p:sldId id="272" r:id="rId19"/>
    <p:sldId id="290" r:id="rId20"/>
    <p:sldId id="291" r:id="rId21"/>
    <p:sldId id="273" r:id="rId22"/>
    <p:sldId id="274" r:id="rId23"/>
    <p:sldId id="275" r:id="rId24"/>
    <p:sldId id="292" r:id="rId25"/>
    <p:sldId id="276" r:id="rId26"/>
    <p:sldId id="277" r:id="rId27"/>
    <p:sldId id="278" r:id="rId28"/>
    <p:sldId id="280" r:id="rId29"/>
    <p:sldId id="279" r:id="rId30"/>
    <p:sldId id="283" r:id="rId31"/>
    <p:sldId id="288" r:id="rId32"/>
    <p:sldId id="287" r:id="rId33"/>
    <p:sldId id="285" r:id="rId34"/>
    <p:sldId id="284" r:id="rId35"/>
    <p:sldId id="286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2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0CE4E9-2459-4130-8076-49675CB6FFAB}" type="doc">
      <dgm:prSet loTypeId="urn:microsoft.com/office/officeart/2005/8/layout/equatio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60F39C9-F28D-4C8C-BB67-6F0241F16778}">
      <dgm:prSet phldrT="[Текст]" custT="1"/>
      <dgm:spPr>
        <a:solidFill>
          <a:srgbClr val="FFFFCC"/>
        </a:solidFill>
        <a:ln>
          <a:solidFill>
            <a:srgbClr val="FFC000"/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 структуре ООП ДО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5B00629-E044-4CFF-BD42-A8DD5892D673}" type="parTrans" cxnId="{98280243-5DF2-40A2-BD94-238FB3FC4098}">
      <dgm:prSet/>
      <dgm:spPr/>
      <dgm:t>
        <a:bodyPr/>
        <a:lstStyle/>
        <a:p>
          <a:endParaRPr lang="ru-RU"/>
        </a:p>
      </dgm:t>
    </dgm:pt>
    <dgm:pt modelId="{B966DE28-621E-47AA-AF4B-FA236561DD49}" type="sibTrans" cxnId="{98280243-5DF2-40A2-BD94-238FB3FC4098}">
      <dgm:prSet/>
      <dgm:spPr/>
      <dgm:t>
        <a:bodyPr/>
        <a:lstStyle/>
        <a:p>
          <a:endParaRPr lang="ru-RU"/>
        </a:p>
      </dgm:t>
    </dgm:pt>
    <dgm:pt modelId="{0B4FCE67-E2A9-4CF3-9660-6D1803DCD3AE}">
      <dgm:prSet phldrT="[Текст]" custT="1"/>
      <dgm:spPr>
        <a:solidFill>
          <a:srgbClr val="FFFFCC"/>
        </a:solidFill>
        <a:ln>
          <a:solidFill>
            <a:srgbClr val="FFC000"/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 условиям реализации ООП ДО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654A04E-1BAB-405A-895D-5430AAC940CA}" type="parTrans" cxnId="{463E12BE-72D5-4B32-91B0-5B44E05FCA64}">
      <dgm:prSet/>
      <dgm:spPr/>
      <dgm:t>
        <a:bodyPr/>
        <a:lstStyle/>
        <a:p>
          <a:endParaRPr lang="ru-RU"/>
        </a:p>
      </dgm:t>
    </dgm:pt>
    <dgm:pt modelId="{FAD08D51-E2FD-45E5-BF2C-E85044B3D003}" type="sibTrans" cxnId="{463E12BE-72D5-4B32-91B0-5B44E05FCA64}">
      <dgm:prSet/>
      <dgm:spPr/>
      <dgm:t>
        <a:bodyPr/>
        <a:lstStyle/>
        <a:p>
          <a:endParaRPr lang="ru-RU"/>
        </a:p>
      </dgm:t>
    </dgm:pt>
    <dgm:pt modelId="{7E7D0E5A-15F0-4A79-93D2-74B666F79F21}">
      <dgm:prSet phldrT="[Текст]" custT="1"/>
      <dgm:spPr>
        <a:solidFill>
          <a:srgbClr val="FFFFCC"/>
        </a:solidFill>
        <a:ln>
          <a:solidFill>
            <a:srgbClr val="FFC000"/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 результатам освоения ООП ДО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03163A0-2222-4391-B7A4-47EFAF4DD83C}" type="parTrans" cxnId="{636B9E08-166E-4834-8E6A-561866BCEE93}">
      <dgm:prSet/>
      <dgm:spPr/>
      <dgm:t>
        <a:bodyPr/>
        <a:lstStyle/>
        <a:p>
          <a:endParaRPr lang="ru-RU"/>
        </a:p>
      </dgm:t>
    </dgm:pt>
    <dgm:pt modelId="{49512518-6FB4-4441-A1C6-D8C311E86C8E}" type="sibTrans" cxnId="{636B9E08-166E-4834-8E6A-561866BCEE93}">
      <dgm:prSet/>
      <dgm:spPr/>
      <dgm:t>
        <a:bodyPr/>
        <a:lstStyle/>
        <a:p>
          <a:endParaRPr lang="ru-RU"/>
        </a:p>
      </dgm:t>
    </dgm:pt>
    <dgm:pt modelId="{EB0A9BD1-F10C-4ABD-8B2E-95B9804CBEAD}">
      <dgm:prSet phldrT="[Текст]"/>
      <dgm:spPr>
        <a:solidFill>
          <a:srgbClr val="FFFFCC"/>
        </a:solidFill>
        <a:ln>
          <a:solidFill>
            <a:srgbClr val="FFC000"/>
          </a:solidFill>
        </a:ln>
      </dgm:spPr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ФГОС</a:t>
          </a:r>
          <a:endParaRPr lang="ru-RU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353E40D-CEE9-48D7-ACE7-0CA74A190110}" type="parTrans" cxnId="{F8F81179-1DD2-43E6-AA61-49204B7C0296}">
      <dgm:prSet/>
      <dgm:spPr/>
      <dgm:t>
        <a:bodyPr/>
        <a:lstStyle/>
        <a:p>
          <a:endParaRPr lang="ru-RU"/>
        </a:p>
      </dgm:t>
    </dgm:pt>
    <dgm:pt modelId="{3DD64299-18BD-432C-95FA-7631CB1E4D07}" type="sibTrans" cxnId="{F8F81179-1DD2-43E6-AA61-49204B7C0296}">
      <dgm:prSet/>
      <dgm:spPr/>
      <dgm:t>
        <a:bodyPr/>
        <a:lstStyle/>
        <a:p>
          <a:endParaRPr lang="ru-RU"/>
        </a:p>
      </dgm:t>
    </dgm:pt>
    <dgm:pt modelId="{F9536BEB-6BA1-4BE3-B179-B9AC510C9298}" type="pres">
      <dgm:prSet presAssocID="{B30CE4E9-2459-4130-8076-49675CB6FFAB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95F3576-11B7-43EE-964B-5F24636E367A}" type="pres">
      <dgm:prSet presAssocID="{F60F39C9-F28D-4C8C-BB67-6F0241F16778}" presName="node" presStyleLbl="node1" presStyleIdx="0" presStyleCnt="4" custScaleX="134449" custLinFactNeighborX="-69433" custLinFactNeighborY="22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1E06D1-1DEC-4978-A8AE-E00D05196F2E}" type="pres">
      <dgm:prSet presAssocID="{B966DE28-621E-47AA-AF4B-FA236561DD49}" presName="spacerL" presStyleCnt="0"/>
      <dgm:spPr/>
    </dgm:pt>
    <dgm:pt modelId="{CCC3415B-94EB-4165-AA35-D820A9586B6A}" type="pres">
      <dgm:prSet presAssocID="{B966DE28-621E-47AA-AF4B-FA236561DD49}" presName="sibTrans" presStyleLbl="sibTrans2D1" presStyleIdx="0" presStyleCnt="3"/>
      <dgm:spPr/>
      <dgm:t>
        <a:bodyPr/>
        <a:lstStyle/>
        <a:p>
          <a:endParaRPr lang="ru-RU"/>
        </a:p>
      </dgm:t>
    </dgm:pt>
    <dgm:pt modelId="{5CB35DB7-F37A-4393-AF7C-755EFD36DA5D}" type="pres">
      <dgm:prSet presAssocID="{B966DE28-621E-47AA-AF4B-FA236561DD49}" presName="spacerR" presStyleCnt="0"/>
      <dgm:spPr/>
    </dgm:pt>
    <dgm:pt modelId="{701B78F6-4137-4668-8C29-B4A3097D7DD0}" type="pres">
      <dgm:prSet presAssocID="{0B4FCE67-E2A9-4CF3-9660-6D1803DCD3AE}" presName="node" presStyleLbl="node1" presStyleIdx="1" presStyleCnt="4" custScaleX="1451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44A210-B178-48CA-B12A-7C0DA786F1AD}" type="pres">
      <dgm:prSet presAssocID="{FAD08D51-E2FD-45E5-BF2C-E85044B3D003}" presName="spacerL" presStyleCnt="0"/>
      <dgm:spPr/>
    </dgm:pt>
    <dgm:pt modelId="{1203B883-ADA6-4FE8-9316-8E967D7A177D}" type="pres">
      <dgm:prSet presAssocID="{FAD08D51-E2FD-45E5-BF2C-E85044B3D003}" presName="sibTrans" presStyleLbl="sibTrans2D1" presStyleIdx="1" presStyleCnt="3"/>
      <dgm:spPr/>
      <dgm:t>
        <a:bodyPr/>
        <a:lstStyle/>
        <a:p>
          <a:endParaRPr lang="ru-RU"/>
        </a:p>
      </dgm:t>
    </dgm:pt>
    <dgm:pt modelId="{A2DFFB89-4299-4019-A801-5192B64216F4}" type="pres">
      <dgm:prSet presAssocID="{FAD08D51-E2FD-45E5-BF2C-E85044B3D003}" presName="spacerR" presStyleCnt="0"/>
      <dgm:spPr/>
    </dgm:pt>
    <dgm:pt modelId="{7B30F39D-5D23-4CDE-8EC0-8C27C5A911C7}" type="pres">
      <dgm:prSet presAssocID="{7E7D0E5A-15F0-4A79-93D2-74B666F79F21}" presName="node" presStyleLbl="node1" presStyleIdx="2" presStyleCnt="4" custScaleX="1502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5C029C-EA68-4E53-805C-82EB88945BDE}" type="pres">
      <dgm:prSet presAssocID="{49512518-6FB4-4441-A1C6-D8C311E86C8E}" presName="spacerL" presStyleCnt="0"/>
      <dgm:spPr/>
    </dgm:pt>
    <dgm:pt modelId="{13E76E54-380E-4F3A-AB70-70F2A860FE46}" type="pres">
      <dgm:prSet presAssocID="{49512518-6FB4-4441-A1C6-D8C311E86C8E}" presName="sibTrans" presStyleLbl="sibTrans2D1" presStyleIdx="2" presStyleCnt="3"/>
      <dgm:spPr/>
      <dgm:t>
        <a:bodyPr/>
        <a:lstStyle/>
        <a:p>
          <a:endParaRPr lang="ru-RU"/>
        </a:p>
      </dgm:t>
    </dgm:pt>
    <dgm:pt modelId="{AD8B763D-0505-4D50-BDB5-C81462D6BB51}" type="pres">
      <dgm:prSet presAssocID="{49512518-6FB4-4441-A1C6-D8C311E86C8E}" presName="spacerR" presStyleCnt="0"/>
      <dgm:spPr/>
    </dgm:pt>
    <dgm:pt modelId="{E5DD6FA8-F6B5-442A-A89F-762B0AC3E908}" type="pres">
      <dgm:prSet presAssocID="{EB0A9BD1-F10C-4ABD-8B2E-95B9804CBEA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63E12BE-72D5-4B32-91B0-5B44E05FCA64}" srcId="{B30CE4E9-2459-4130-8076-49675CB6FFAB}" destId="{0B4FCE67-E2A9-4CF3-9660-6D1803DCD3AE}" srcOrd="1" destOrd="0" parTransId="{D654A04E-1BAB-405A-895D-5430AAC940CA}" sibTransId="{FAD08D51-E2FD-45E5-BF2C-E85044B3D003}"/>
    <dgm:cxn modelId="{636B9E08-166E-4834-8E6A-561866BCEE93}" srcId="{B30CE4E9-2459-4130-8076-49675CB6FFAB}" destId="{7E7D0E5A-15F0-4A79-93D2-74B666F79F21}" srcOrd="2" destOrd="0" parTransId="{D03163A0-2222-4391-B7A4-47EFAF4DD83C}" sibTransId="{49512518-6FB4-4441-A1C6-D8C311E86C8E}"/>
    <dgm:cxn modelId="{0129922B-B378-4789-BFAF-7826B84E495B}" type="presOf" srcId="{FAD08D51-E2FD-45E5-BF2C-E85044B3D003}" destId="{1203B883-ADA6-4FE8-9316-8E967D7A177D}" srcOrd="0" destOrd="0" presId="urn:microsoft.com/office/officeart/2005/8/layout/equation1"/>
    <dgm:cxn modelId="{98280243-5DF2-40A2-BD94-238FB3FC4098}" srcId="{B30CE4E9-2459-4130-8076-49675CB6FFAB}" destId="{F60F39C9-F28D-4C8C-BB67-6F0241F16778}" srcOrd="0" destOrd="0" parTransId="{E5B00629-E044-4CFF-BD42-A8DD5892D673}" sibTransId="{B966DE28-621E-47AA-AF4B-FA236561DD49}"/>
    <dgm:cxn modelId="{5B6E09D5-2FA4-4A47-AD0C-B666C8392D15}" type="presOf" srcId="{EB0A9BD1-F10C-4ABD-8B2E-95B9804CBEAD}" destId="{E5DD6FA8-F6B5-442A-A89F-762B0AC3E908}" srcOrd="0" destOrd="0" presId="urn:microsoft.com/office/officeart/2005/8/layout/equation1"/>
    <dgm:cxn modelId="{A55F03FF-A5CC-4DC2-95A7-9E2E4257F86C}" type="presOf" srcId="{B30CE4E9-2459-4130-8076-49675CB6FFAB}" destId="{F9536BEB-6BA1-4BE3-B179-B9AC510C9298}" srcOrd="0" destOrd="0" presId="urn:microsoft.com/office/officeart/2005/8/layout/equation1"/>
    <dgm:cxn modelId="{76D921F8-A0C0-40C9-97F8-D1D5BBE5DEFB}" type="presOf" srcId="{7E7D0E5A-15F0-4A79-93D2-74B666F79F21}" destId="{7B30F39D-5D23-4CDE-8EC0-8C27C5A911C7}" srcOrd="0" destOrd="0" presId="urn:microsoft.com/office/officeart/2005/8/layout/equation1"/>
    <dgm:cxn modelId="{390C1D48-B3BA-4F5A-B16D-3E148B71F378}" type="presOf" srcId="{B966DE28-621E-47AA-AF4B-FA236561DD49}" destId="{CCC3415B-94EB-4165-AA35-D820A9586B6A}" srcOrd="0" destOrd="0" presId="urn:microsoft.com/office/officeart/2005/8/layout/equation1"/>
    <dgm:cxn modelId="{2D2810D0-0125-45AA-94D1-6E40F0F6B68A}" type="presOf" srcId="{F60F39C9-F28D-4C8C-BB67-6F0241F16778}" destId="{B95F3576-11B7-43EE-964B-5F24636E367A}" srcOrd="0" destOrd="0" presId="urn:microsoft.com/office/officeart/2005/8/layout/equation1"/>
    <dgm:cxn modelId="{C152FE58-FD10-4A1D-9DE2-ACD3509A7B0A}" type="presOf" srcId="{0B4FCE67-E2A9-4CF3-9660-6D1803DCD3AE}" destId="{701B78F6-4137-4668-8C29-B4A3097D7DD0}" srcOrd="0" destOrd="0" presId="urn:microsoft.com/office/officeart/2005/8/layout/equation1"/>
    <dgm:cxn modelId="{F8F81179-1DD2-43E6-AA61-49204B7C0296}" srcId="{B30CE4E9-2459-4130-8076-49675CB6FFAB}" destId="{EB0A9BD1-F10C-4ABD-8B2E-95B9804CBEAD}" srcOrd="3" destOrd="0" parTransId="{C353E40D-CEE9-48D7-ACE7-0CA74A190110}" sibTransId="{3DD64299-18BD-432C-95FA-7631CB1E4D07}"/>
    <dgm:cxn modelId="{11DAC59D-AF28-45AD-B509-B49841FC6DB5}" type="presOf" srcId="{49512518-6FB4-4441-A1C6-D8C311E86C8E}" destId="{13E76E54-380E-4F3A-AB70-70F2A860FE46}" srcOrd="0" destOrd="0" presId="urn:microsoft.com/office/officeart/2005/8/layout/equation1"/>
    <dgm:cxn modelId="{7DF41641-EFDE-4078-958E-63E97E87AC42}" type="presParOf" srcId="{F9536BEB-6BA1-4BE3-B179-B9AC510C9298}" destId="{B95F3576-11B7-43EE-964B-5F24636E367A}" srcOrd="0" destOrd="0" presId="urn:microsoft.com/office/officeart/2005/8/layout/equation1"/>
    <dgm:cxn modelId="{641C0C7C-CE05-458B-931D-39D711DA213C}" type="presParOf" srcId="{F9536BEB-6BA1-4BE3-B179-B9AC510C9298}" destId="{C41E06D1-1DEC-4978-A8AE-E00D05196F2E}" srcOrd="1" destOrd="0" presId="urn:microsoft.com/office/officeart/2005/8/layout/equation1"/>
    <dgm:cxn modelId="{C21D0A80-5C5D-43EA-ACBB-39706BB5617D}" type="presParOf" srcId="{F9536BEB-6BA1-4BE3-B179-B9AC510C9298}" destId="{CCC3415B-94EB-4165-AA35-D820A9586B6A}" srcOrd="2" destOrd="0" presId="urn:microsoft.com/office/officeart/2005/8/layout/equation1"/>
    <dgm:cxn modelId="{C00A3F84-80C3-4E05-A9B6-CBE55C8DC4C5}" type="presParOf" srcId="{F9536BEB-6BA1-4BE3-B179-B9AC510C9298}" destId="{5CB35DB7-F37A-4393-AF7C-755EFD36DA5D}" srcOrd="3" destOrd="0" presId="urn:microsoft.com/office/officeart/2005/8/layout/equation1"/>
    <dgm:cxn modelId="{1D1A58A4-785D-4249-B3B1-105AA678062F}" type="presParOf" srcId="{F9536BEB-6BA1-4BE3-B179-B9AC510C9298}" destId="{701B78F6-4137-4668-8C29-B4A3097D7DD0}" srcOrd="4" destOrd="0" presId="urn:microsoft.com/office/officeart/2005/8/layout/equation1"/>
    <dgm:cxn modelId="{81DA560B-0779-45FE-B4B7-8EFB079FDD43}" type="presParOf" srcId="{F9536BEB-6BA1-4BE3-B179-B9AC510C9298}" destId="{6144A210-B178-48CA-B12A-7C0DA786F1AD}" srcOrd="5" destOrd="0" presId="urn:microsoft.com/office/officeart/2005/8/layout/equation1"/>
    <dgm:cxn modelId="{D5E6EB27-8EE4-44F5-9E7A-BB1A4E17B486}" type="presParOf" srcId="{F9536BEB-6BA1-4BE3-B179-B9AC510C9298}" destId="{1203B883-ADA6-4FE8-9316-8E967D7A177D}" srcOrd="6" destOrd="0" presId="urn:microsoft.com/office/officeart/2005/8/layout/equation1"/>
    <dgm:cxn modelId="{90023189-3CA4-4401-BA18-C97C0401DA93}" type="presParOf" srcId="{F9536BEB-6BA1-4BE3-B179-B9AC510C9298}" destId="{A2DFFB89-4299-4019-A801-5192B64216F4}" srcOrd="7" destOrd="0" presId="urn:microsoft.com/office/officeart/2005/8/layout/equation1"/>
    <dgm:cxn modelId="{5D967879-D741-43EA-8573-71751AC679D3}" type="presParOf" srcId="{F9536BEB-6BA1-4BE3-B179-B9AC510C9298}" destId="{7B30F39D-5D23-4CDE-8EC0-8C27C5A911C7}" srcOrd="8" destOrd="0" presId="urn:microsoft.com/office/officeart/2005/8/layout/equation1"/>
    <dgm:cxn modelId="{49D59C6B-3C2F-44CB-A9C8-73403DB7657E}" type="presParOf" srcId="{F9536BEB-6BA1-4BE3-B179-B9AC510C9298}" destId="{3D5C029C-EA68-4E53-805C-82EB88945BDE}" srcOrd="9" destOrd="0" presId="urn:microsoft.com/office/officeart/2005/8/layout/equation1"/>
    <dgm:cxn modelId="{41E4FDE8-B525-460E-8E4C-7BB7DE64D79E}" type="presParOf" srcId="{F9536BEB-6BA1-4BE3-B179-B9AC510C9298}" destId="{13E76E54-380E-4F3A-AB70-70F2A860FE46}" srcOrd="10" destOrd="0" presId="urn:microsoft.com/office/officeart/2005/8/layout/equation1"/>
    <dgm:cxn modelId="{B0F72328-9D22-4986-9C54-7198CA7C2FFE}" type="presParOf" srcId="{F9536BEB-6BA1-4BE3-B179-B9AC510C9298}" destId="{AD8B763D-0505-4D50-BDB5-C81462D6BB51}" srcOrd="11" destOrd="0" presId="urn:microsoft.com/office/officeart/2005/8/layout/equation1"/>
    <dgm:cxn modelId="{9C2C80F6-5949-415E-A491-E23578FF3EA6}" type="presParOf" srcId="{F9536BEB-6BA1-4BE3-B179-B9AC510C9298}" destId="{E5DD6FA8-F6B5-442A-A89F-762B0AC3E908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0CE4E9-2459-4130-8076-49675CB6FFAB}" type="doc">
      <dgm:prSet loTypeId="urn:microsoft.com/office/officeart/2005/8/layout/equatio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60F39C9-F28D-4C8C-BB67-6F0241F16778}">
      <dgm:prSet phldrT="[Текст]" custT="1"/>
      <dgm:spPr>
        <a:solidFill>
          <a:srgbClr val="FFFFCC"/>
        </a:solidFill>
        <a:ln>
          <a:solidFill>
            <a:srgbClr val="FFC000"/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приобретение опыта в видах деятельности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5B00629-E044-4CFF-BD42-A8DD5892D673}" type="parTrans" cxnId="{98280243-5DF2-40A2-BD94-238FB3FC4098}">
      <dgm:prSet/>
      <dgm:spPr/>
      <dgm:t>
        <a:bodyPr/>
        <a:lstStyle/>
        <a:p>
          <a:endParaRPr lang="ru-RU"/>
        </a:p>
      </dgm:t>
    </dgm:pt>
    <dgm:pt modelId="{B966DE28-621E-47AA-AF4B-FA236561DD49}" type="sibTrans" cxnId="{98280243-5DF2-40A2-BD94-238FB3FC4098}">
      <dgm:prSet/>
      <dgm:spPr/>
      <dgm:t>
        <a:bodyPr/>
        <a:lstStyle/>
        <a:p>
          <a:endParaRPr lang="ru-RU"/>
        </a:p>
      </dgm:t>
    </dgm:pt>
    <dgm:pt modelId="{0B4FCE67-E2A9-4CF3-9660-6D1803DCD3AE}">
      <dgm:prSet phldrT="[Текст]" custT="1"/>
      <dgm:spPr>
        <a:solidFill>
          <a:srgbClr val="FFFFCC"/>
        </a:solidFill>
        <a:ln>
          <a:solidFill>
            <a:srgbClr val="FFC000"/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развитие первичных представлений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654A04E-1BAB-405A-895D-5430AAC940CA}" type="parTrans" cxnId="{463E12BE-72D5-4B32-91B0-5B44E05FCA64}">
      <dgm:prSet/>
      <dgm:spPr/>
      <dgm:t>
        <a:bodyPr/>
        <a:lstStyle/>
        <a:p>
          <a:endParaRPr lang="ru-RU"/>
        </a:p>
      </dgm:t>
    </dgm:pt>
    <dgm:pt modelId="{FAD08D51-E2FD-45E5-BF2C-E85044B3D003}" type="sibTrans" cxnId="{463E12BE-72D5-4B32-91B0-5B44E05FCA64}">
      <dgm:prSet/>
      <dgm:spPr/>
      <dgm:t>
        <a:bodyPr/>
        <a:lstStyle/>
        <a:p>
          <a:endParaRPr lang="ru-RU"/>
        </a:p>
      </dgm:t>
    </dgm:pt>
    <dgm:pt modelId="{EB0A9BD1-F10C-4ABD-8B2E-95B9804CBEAD}">
      <dgm:prSet phldrT="[Текст]" custT="1"/>
      <dgm:spPr>
        <a:solidFill>
          <a:srgbClr val="FFFFCC"/>
        </a:solidFill>
        <a:ln>
          <a:solidFill>
            <a:srgbClr val="FFC000"/>
          </a:solidFill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задачи становления первичной ценностной ориентации и социализации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353E40D-CEE9-48D7-ACE7-0CA74A190110}" type="parTrans" cxnId="{F8F81179-1DD2-43E6-AA61-49204B7C0296}">
      <dgm:prSet/>
      <dgm:spPr/>
      <dgm:t>
        <a:bodyPr/>
        <a:lstStyle/>
        <a:p>
          <a:endParaRPr lang="ru-RU"/>
        </a:p>
      </dgm:t>
    </dgm:pt>
    <dgm:pt modelId="{3DD64299-18BD-432C-95FA-7631CB1E4D07}" type="sibTrans" cxnId="{F8F81179-1DD2-43E6-AA61-49204B7C0296}">
      <dgm:prSet/>
      <dgm:spPr/>
      <dgm:t>
        <a:bodyPr/>
        <a:lstStyle/>
        <a:p>
          <a:endParaRPr lang="ru-RU"/>
        </a:p>
      </dgm:t>
    </dgm:pt>
    <dgm:pt modelId="{F9536BEB-6BA1-4BE3-B179-B9AC510C9298}" type="pres">
      <dgm:prSet presAssocID="{B30CE4E9-2459-4130-8076-49675CB6FFAB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95F3576-11B7-43EE-964B-5F24636E367A}" type="pres">
      <dgm:prSet presAssocID="{F60F39C9-F28D-4C8C-BB67-6F0241F16778}" presName="node" presStyleLbl="node1" presStyleIdx="0" presStyleCnt="3" custScaleX="134449" custLinFactNeighborX="-69433" custLinFactNeighborY="22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1E06D1-1DEC-4978-A8AE-E00D05196F2E}" type="pres">
      <dgm:prSet presAssocID="{B966DE28-621E-47AA-AF4B-FA236561DD49}" presName="spacerL" presStyleCnt="0"/>
      <dgm:spPr/>
    </dgm:pt>
    <dgm:pt modelId="{CCC3415B-94EB-4165-AA35-D820A9586B6A}" type="pres">
      <dgm:prSet presAssocID="{B966DE28-621E-47AA-AF4B-FA236561DD49}" presName="sibTrans" presStyleLbl="sibTrans2D1" presStyleIdx="0" presStyleCnt="2"/>
      <dgm:spPr/>
      <dgm:t>
        <a:bodyPr/>
        <a:lstStyle/>
        <a:p>
          <a:endParaRPr lang="ru-RU"/>
        </a:p>
      </dgm:t>
    </dgm:pt>
    <dgm:pt modelId="{5CB35DB7-F37A-4393-AF7C-755EFD36DA5D}" type="pres">
      <dgm:prSet presAssocID="{B966DE28-621E-47AA-AF4B-FA236561DD49}" presName="spacerR" presStyleCnt="0"/>
      <dgm:spPr/>
    </dgm:pt>
    <dgm:pt modelId="{701B78F6-4137-4668-8C29-B4A3097D7DD0}" type="pres">
      <dgm:prSet presAssocID="{0B4FCE67-E2A9-4CF3-9660-6D1803DCD3AE}" presName="node" presStyleLbl="node1" presStyleIdx="1" presStyleCnt="3" custScaleX="1451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44A210-B178-48CA-B12A-7C0DA786F1AD}" type="pres">
      <dgm:prSet presAssocID="{FAD08D51-E2FD-45E5-BF2C-E85044B3D003}" presName="spacerL" presStyleCnt="0"/>
      <dgm:spPr/>
    </dgm:pt>
    <dgm:pt modelId="{1203B883-ADA6-4FE8-9316-8E967D7A177D}" type="pres">
      <dgm:prSet presAssocID="{FAD08D51-E2FD-45E5-BF2C-E85044B3D003}" presName="sibTrans" presStyleLbl="sibTrans2D1" presStyleIdx="1" presStyleCnt="2"/>
      <dgm:spPr/>
      <dgm:t>
        <a:bodyPr/>
        <a:lstStyle/>
        <a:p>
          <a:endParaRPr lang="ru-RU"/>
        </a:p>
      </dgm:t>
    </dgm:pt>
    <dgm:pt modelId="{A2DFFB89-4299-4019-A801-5192B64216F4}" type="pres">
      <dgm:prSet presAssocID="{FAD08D51-E2FD-45E5-BF2C-E85044B3D003}" presName="spacerR" presStyleCnt="0"/>
      <dgm:spPr/>
    </dgm:pt>
    <dgm:pt modelId="{E5DD6FA8-F6B5-442A-A89F-762B0AC3E908}" type="pres">
      <dgm:prSet presAssocID="{EB0A9BD1-F10C-4ABD-8B2E-95B9804CBEAD}" presName="node" presStyleLbl="node1" presStyleIdx="2" presStyleCnt="3" custScaleX="189141" custScaleY="84122" custLinFactNeighborX="13995" custLinFactNeighborY="67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8C1055B-C2F2-4687-80C1-7490ACFF4D92}" type="presOf" srcId="{F60F39C9-F28D-4C8C-BB67-6F0241F16778}" destId="{B95F3576-11B7-43EE-964B-5F24636E367A}" srcOrd="0" destOrd="0" presId="urn:microsoft.com/office/officeart/2005/8/layout/equation1"/>
    <dgm:cxn modelId="{463E12BE-72D5-4B32-91B0-5B44E05FCA64}" srcId="{B30CE4E9-2459-4130-8076-49675CB6FFAB}" destId="{0B4FCE67-E2A9-4CF3-9660-6D1803DCD3AE}" srcOrd="1" destOrd="0" parTransId="{D654A04E-1BAB-405A-895D-5430AAC940CA}" sibTransId="{FAD08D51-E2FD-45E5-BF2C-E85044B3D003}"/>
    <dgm:cxn modelId="{EA47BFF6-FA5D-4F8A-BCBF-27FAAFB81E69}" type="presOf" srcId="{B966DE28-621E-47AA-AF4B-FA236561DD49}" destId="{CCC3415B-94EB-4165-AA35-D820A9586B6A}" srcOrd="0" destOrd="0" presId="urn:microsoft.com/office/officeart/2005/8/layout/equation1"/>
    <dgm:cxn modelId="{D66D4593-8EFD-41D4-B4C2-0655EF25861A}" type="presOf" srcId="{FAD08D51-E2FD-45E5-BF2C-E85044B3D003}" destId="{1203B883-ADA6-4FE8-9316-8E967D7A177D}" srcOrd="0" destOrd="0" presId="urn:microsoft.com/office/officeart/2005/8/layout/equation1"/>
    <dgm:cxn modelId="{98280243-5DF2-40A2-BD94-238FB3FC4098}" srcId="{B30CE4E9-2459-4130-8076-49675CB6FFAB}" destId="{F60F39C9-F28D-4C8C-BB67-6F0241F16778}" srcOrd="0" destOrd="0" parTransId="{E5B00629-E044-4CFF-BD42-A8DD5892D673}" sibTransId="{B966DE28-621E-47AA-AF4B-FA236561DD49}"/>
    <dgm:cxn modelId="{C4E1A6DB-6EB1-44A5-8472-0810349A8D4E}" type="presOf" srcId="{0B4FCE67-E2A9-4CF3-9660-6D1803DCD3AE}" destId="{701B78F6-4137-4668-8C29-B4A3097D7DD0}" srcOrd="0" destOrd="0" presId="urn:microsoft.com/office/officeart/2005/8/layout/equation1"/>
    <dgm:cxn modelId="{D7858D57-0F85-4CF4-84F5-9C0C385DE5BE}" type="presOf" srcId="{B30CE4E9-2459-4130-8076-49675CB6FFAB}" destId="{F9536BEB-6BA1-4BE3-B179-B9AC510C9298}" srcOrd="0" destOrd="0" presId="urn:microsoft.com/office/officeart/2005/8/layout/equation1"/>
    <dgm:cxn modelId="{F8F81179-1DD2-43E6-AA61-49204B7C0296}" srcId="{B30CE4E9-2459-4130-8076-49675CB6FFAB}" destId="{EB0A9BD1-F10C-4ABD-8B2E-95B9804CBEAD}" srcOrd="2" destOrd="0" parTransId="{C353E40D-CEE9-48D7-ACE7-0CA74A190110}" sibTransId="{3DD64299-18BD-432C-95FA-7631CB1E4D07}"/>
    <dgm:cxn modelId="{E786583F-8FAB-44F4-92F2-F784D08182B1}" type="presOf" srcId="{EB0A9BD1-F10C-4ABD-8B2E-95B9804CBEAD}" destId="{E5DD6FA8-F6B5-442A-A89F-762B0AC3E908}" srcOrd="0" destOrd="0" presId="urn:microsoft.com/office/officeart/2005/8/layout/equation1"/>
    <dgm:cxn modelId="{147671F9-D46D-455A-B89D-F94494A99A16}" type="presParOf" srcId="{F9536BEB-6BA1-4BE3-B179-B9AC510C9298}" destId="{B95F3576-11B7-43EE-964B-5F24636E367A}" srcOrd="0" destOrd="0" presId="urn:microsoft.com/office/officeart/2005/8/layout/equation1"/>
    <dgm:cxn modelId="{479AA1CC-91A1-46D6-AA0D-AD30833E3EE2}" type="presParOf" srcId="{F9536BEB-6BA1-4BE3-B179-B9AC510C9298}" destId="{C41E06D1-1DEC-4978-A8AE-E00D05196F2E}" srcOrd="1" destOrd="0" presId="urn:microsoft.com/office/officeart/2005/8/layout/equation1"/>
    <dgm:cxn modelId="{D6B65366-F3F6-4EA7-8DE7-685379276631}" type="presParOf" srcId="{F9536BEB-6BA1-4BE3-B179-B9AC510C9298}" destId="{CCC3415B-94EB-4165-AA35-D820A9586B6A}" srcOrd="2" destOrd="0" presId="urn:microsoft.com/office/officeart/2005/8/layout/equation1"/>
    <dgm:cxn modelId="{DA22FCF4-3456-4294-9364-F6D44585625A}" type="presParOf" srcId="{F9536BEB-6BA1-4BE3-B179-B9AC510C9298}" destId="{5CB35DB7-F37A-4393-AF7C-755EFD36DA5D}" srcOrd="3" destOrd="0" presId="urn:microsoft.com/office/officeart/2005/8/layout/equation1"/>
    <dgm:cxn modelId="{7EF54602-DA14-447F-8043-CE1D9FE95390}" type="presParOf" srcId="{F9536BEB-6BA1-4BE3-B179-B9AC510C9298}" destId="{701B78F6-4137-4668-8C29-B4A3097D7DD0}" srcOrd="4" destOrd="0" presId="urn:microsoft.com/office/officeart/2005/8/layout/equation1"/>
    <dgm:cxn modelId="{AE9978FC-1E4D-4E23-9DD4-8CD10ECA4043}" type="presParOf" srcId="{F9536BEB-6BA1-4BE3-B179-B9AC510C9298}" destId="{6144A210-B178-48CA-B12A-7C0DA786F1AD}" srcOrd="5" destOrd="0" presId="urn:microsoft.com/office/officeart/2005/8/layout/equation1"/>
    <dgm:cxn modelId="{CBF5FA9F-F02E-493C-90E6-ACDAF5E6D416}" type="presParOf" srcId="{F9536BEB-6BA1-4BE3-B179-B9AC510C9298}" destId="{1203B883-ADA6-4FE8-9316-8E967D7A177D}" srcOrd="6" destOrd="0" presId="urn:microsoft.com/office/officeart/2005/8/layout/equation1"/>
    <dgm:cxn modelId="{09A8D5B2-D0E0-4113-9DFD-E6352DD0A331}" type="presParOf" srcId="{F9536BEB-6BA1-4BE3-B179-B9AC510C9298}" destId="{A2DFFB89-4299-4019-A801-5192B64216F4}" srcOrd="7" destOrd="0" presId="urn:microsoft.com/office/officeart/2005/8/layout/equation1"/>
    <dgm:cxn modelId="{6B3A5C9F-A55B-463E-86BE-59AD4A295844}" type="presParOf" srcId="{F9536BEB-6BA1-4BE3-B179-B9AC510C9298}" destId="{E5DD6FA8-F6B5-442A-A89F-762B0AC3E908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95F3576-11B7-43EE-964B-5F24636E367A}">
      <dsp:nvSpPr>
        <dsp:cNvPr id="0" name=""/>
        <dsp:cNvSpPr/>
      </dsp:nvSpPr>
      <dsp:spPr>
        <a:xfrm>
          <a:off x="0" y="1482331"/>
          <a:ext cx="1549055" cy="1152151"/>
        </a:xfrm>
        <a:prstGeom prst="ellipse">
          <a:avLst/>
        </a:prstGeom>
        <a:solidFill>
          <a:srgbClr val="FFFFCC"/>
        </a:solidFill>
        <a:ln w="15875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 структуре ООП ДО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1482331"/>
        <a:ext cx="1549055" cy="1152151"/>
      </dsp:txXfrm>
    </dsp:sp>
    <dsp:sp modelId="{CCC3415B-94EB-4165-AA35-D820A9586B6A}">
      <dsp:nvSpPr>
        <dsp:cNvPr id="0" name=""/>
        <dsp:cNvSpPr/>
      </dsp:nvSpPr>
      <dsp:spPr>
        <a:xfrm>
          <a:off x="1644212" y="1697876"/>
          <a:ext cx="668247" cy="668247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1644212" y="1697876"/>
        <a:ext cx="668247" cy="668247"/>
      </dsp:txXfrm>
    </dsp:sp>
    <dsp:sp modelId="{701B78F6-4137-4668-8C29-B4A3097D7DD0}">
      <dsp:nvSpPr>
        <dsp:cNvPr id="0" name=""/>
        <dsp:cNvSpPr/>
      </dsp:nvSpPr>
      <dsp:spPr>
        <a:xfrm>
          <a:off x="2406015" y="1455924"/>
          <a:ext cx="1672900" cy="1152151"/>
        </a:xfrm>
        <a:prstGeom prst="ellipse">
          <a:avLst/>
        </a:prstGeom>
        <a:solidFill>
          <a:srgbClr val="FFFFCC"/>
        </a:solidFill>
        <a:ln w="15875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 условиям реализации ООП ДО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406015" y="1455924"/>
        <a:ext cx="1672900" cy="1152151"/>
      </dsp:txXfrm>
    </dsp:sp>
    <dsp:sp modelId="{1203B883-ADA6-4FE8-9316-8E967D7A177D}">
      <dsp:nvSpPr>
        <dsp:cNvPr id="0" name=""/>
        <dsp:cNvSpPr/>
      </dsp:nvSpPr>
      <dsp:spPr>
        <a:xfrm>
          <a:off x="4172470" y="1697876"/>
          <a:ext cx="668247" cy="668247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4172470" y="1697876"/>
        <a:ext cx="668247" cy="668247"/>
      </dsp:txXfrm>
    </dsp:sp>
    <dsp:sp modelId="{7B30F39D-5D23-4CDE-8EC0-8C27C5A911C7}">
      <dsp:nvSpPr>
        <dsp:cNvPr id="0" name=""/>
        <dsp:cNvSpPr/>
      </dsp:nvSpPr>
      <dsp:spPr>
        <a:xfrm>
          <a:off x="4934272" y="1455924"/>
          <a:ext cx="1731637" cy="1152151"/>
        </a:xfrm>
        <a:prstGeom prst="ellipse">
          <a:avLst/>
        </a:prstGeom>
        <a:solidFill>
          <a:srgbClr val="FFFFCC"/>
        </a:solidFill>
        <a:ln w="15875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 результатам освоения ООП ДО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934272" y="1455924"/>
        <a:ext cx="1731637" cy="1152151"/>
      </dsp:txXfrm>
    </dsp:sp>
    <dsp:sp modelId="{13E76E54-380E-4F3A-AB70-70F2A860FE46}">
      <dsp:nvSpPr>
        <dsp:cNvPr id="0" name=""/>
        <dsp:cNvSpPr/>
      </dsp:nvSpPr>
      <dsp:spPr>
        <a:xfrm>
          <a:off x="6759464" y="1697876"/>
          <a:ext cx="668247" cy="668247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/>
        </a:p>
      </dsp:txBody>
      <dsp:txXfrm>
        <a:off x="6759464" y="1697876"/>
        <a:ext cx="668247" cy="668247"/>
      </dsp:txXfrm>
    </dsp:sp>
    <dsp:sp modelId="{E5DD6FA8-F6B5-442A-A89F-762B0AC3E908}">
      <dsp:nvSpPr>
        <dsp:cNvPr id="0" name=""/>
        <dsp:cNvSpPr/>
      </dsp:nvSpPr>
      <dsp:spPr>
        <a:xfrm>
          <a:off x="7521267" y="1455924"/>
          <a:ext cx="1152151" cy="1152151"/>
        </a:xfrm>
        <a:prstGeom prst="ellipse">
          <a:avLst/>
        </a:prstGeom>
        <a:solidFill>
          <a:srgbClr val="FFFFCC"/>
        </a:solidFill>
        <a:ln w="15875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ФГОС</a:t>
          </a:r>
          <a:endParaRPr lang="ru-RU" sz="20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7521267" y="1455924"/>
        <a:ext cx="1152151" cy="115215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03.04.2018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6564" y="2420888"/>
            <a:ext cx="900599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«ФГОС </a:t>
            </a:r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– ориентир </a:t>
            </a:r>
            <a:r>
              <a:rPr lang="ru-RU" sz="3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развития </a:t>
            </a:r>
            <a:endParaRPr lang="ru-RU" sz="36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системы </a:t>
            </a:r>
            <a:r>
              <a:rPr lang="ru-RU" sz="3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дошкольного образования в РФ»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131840" y="384919"/>
            <a:ext cx="55420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«В ногу со временем: изучаем проект ФГОС ДО!»</a:t>
            </a:r>
            <a:endParaRPr lang="ru-RU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491880" y="5988623"/>
            <a:ext cx="136697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август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2013 г.</a:t>
            </a:r>
          </a:p>
        </p:txBody>
      </p:sp>
    </p:spTree>
    <p:extLst>
      <p:ext uri="{BB962C8B-B14F-4D97-AF65-F5344CB8AC3E}">
        <p14:creationId xmlns="" xmlns:p14="http://schemas.microsoft.com/office/powerpoint/2010/main" val="41405869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89424" y="1700808"/>
            <a:ext cx="84249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Образовательная среда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это система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условий социализации и развития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детей: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пространственно-временные  условия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(гибкость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трансформируемость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предметного пространства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342900" indent="-342900" algn="just"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социальные  условия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(формы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сотрудничества и общения, ролевые и межличностные отношения всех участников образовательного процесса, включая педагогов, детей, родителей, администрацию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342900" indent="-342900" algn="just"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eriod"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деятельностные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условия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(доступность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разнообразие видов деятельности, соответствующих возрастным особенностям дошкольников, задачам развития и социализации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99909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23583" y="1894188"/>
            <a:ext cx="8737165" cy="64807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Программа утверждается Организацией самостоятельно в соответствии с настоящим Стандартом и с учётом Примерных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  (Закон РФ «Об образовании», ст.12.6)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42737" y="2924944"/>
            <a:ext cx="8737165" cy="864096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разработке Программы Организация определяет продолжительность пребывания детей в Организации, режим работы Организации в соответствии с объёмом решаемых образовательных, педагогических и организационно-управленческих задач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2738" y="4149080"/>
            <a:ext cx="8737165" cy="136815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Организация может разрабатывать и реализовывать различные Программы для дошкольных образовательных групп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разной продолжительностью пребывания детей в течение суток, в том числе групп кратковременного пребывания детей, полного и продлённого дня, и для групп детей разного возраста от двух месяцев до восьми лет, в том числе разновозрастных групп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4706" y="5877272"/>
            <a:ext cx="8737165" cy="684076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Группы в одной Организации могут действовать на основе различных Программ</a:t>
            </a:r>
          </a:p>
        </p:txBody>
      </p:sp>
    </p:spTree>
    <p:extLst>
      <p:ext uri="{BB962C8B-B14F-4D97-AF65-F5344CB8AC3E}">
        <p14:creationId xmlns="" xmlns:p14="http://schemas.microsoft.com/office/powerpoint/2010/main" val="3265871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21603" y="1052736"/>
            <a:ext cx="4088302" cy="151216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Образовательные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области: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коммуникативно-личностное развитие;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познавательно-речевое развитие;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художественно-эстетическое развитие;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физическое развитие.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68281" y="4653136"/>
            <a:ext cx="7356048" cy="187220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Обязательная часть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(60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%)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предполагает комплексность подхода, обеспечивая развитие воспитанников во всех четырёх взаимодополняющих образовательных областях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Часть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формируемая 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участниками образовательных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отношений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40 %)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составляют выбранные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и/или разработанные самостоятельно участниками образовательных отношений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парциальные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программы, методики, формы организации образовательной работы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34570" y="2852936"/>
            <a:ext cx="7133165" cy="157579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Аспекты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социальной ситуации развития ребёнка дошкольного возраста: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предметно-пространственная развивающая образовательная среда;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характер взаимодействия со взрослыми;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характер взаимодействия с другими детьми;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система отношений ребёнка к миру, к другим людям, к себе самому.</a:t>
            </a:r>
          </a:p>
        </p:txBody>
      </p:sp>
    </p:spTree>
    <p:extLst>
      <p:ext uri="{BB962C8B-B14F-4D97-AF65-F5344CB8AC3E}">
        <p14:creationId xmlns="" xmlns:p14="http://schemas.microsoft.com/office/powerpoint/2010/main" val="3532448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99687" y="3356992"/>
            <a:ext cx="8679885" cy="3240360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Задачи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становления первичной ценностной ориентации и социализации: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формирование уважительного отношения и чувства принадлежности к своей семье, малой и большой родине;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формирование основ собственной безопасности и безопасности окружающего мира (в быту, социуме, природе);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овладение элементарными общепринятыми нормами и правилами поведения в социуме на основе первичных ценностно-моральных представлений о том, «что такое хорошо и что такое плохо»;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овладение элементарными нормами и правилами здорового образа жизни (в питании, двигательном режиме, закаливании, при формировании полезных привычек и др.);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развитие эмоционально-ценностного восприятия произведений искусства (словесного, музыкального, изобразительного), мира природы.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491880" y="260648"/>
            <a:ext cx="538769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Обязательная часть  ООП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2916154709"/>
              </p:ext>
            </p:extLst>
          </p:nvPr>
        </p:nvGraphicFramePr>
        <p:xfrm>
          <a:off x="199688" y="891387"/>
          <a:ext cx="8675021" cy="23935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1884282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79512" y="407760"/>
            <a:ext cx="5380424" cy="634128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Приобретение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опыта в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видах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деятельности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двигательной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 том числе в основных движениях (ходьбе, беге, прыжках, лазанье и др.), а также при катании на самокате, санках, велосипеде, ходьбе на лыжах, в спортивных играх;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игровой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(сюжетной игры, в том числе сюжетно-ролевой, режиссёрской и игры с правилами);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коммуникативной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(конструктивного общения и взаимодействия со взрослыми и сверстниками, устной речью как основным средством общения);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познавательно-исследовательской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(исследования объектов окружающего мира и экспериментирования с ними);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восприятия художественной литературы и фольклора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элементарной трудовой деятельности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(самообслуживания, бытового труда, труда в природе);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конструирования из различных материалов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(строительного материала, конструкторов, модулей, бумаги, природного материала и т.д.);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изобразительной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(рисования, лепки, аппликации);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музыкальной (пения, музыкально-ритмических движений, игры на детских музыкальных инструментах).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724128" y="403920"/>
            <a:ext cx="3226975" cy="633744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первичных представлений: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о себе, других людях, социальных нормах и культурных традициях общения, объектах окружающего мира (предметах, явлениях, отношениях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о свойствах и отношениях объектов окружающего мира (форме, цвете, размере, материале, звучании, ритме, темпе, количестве, числе, части и целом, пространстве и времени, движении и покое, причинах и следствиях и др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.);</a:t>
            </a:r>
          </a:p>
          <a:p>
            <a:pPr algn="just"/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о планете Земля как общем доме людей, об особенностях её природы, многообразии культур стран и народов мира.</a:t>
            </a:r>
          </a:p>
        </p:txBody>
      </p:sp>
    </p:spTree>
    <p:extLst>
      <p:ext uri="{BB962C8B-B14F-4D97-AF65-F5344CB8AC3E}">
        <p14:creationId xmlns="" xmlns:p14="http://schemas.microsoft.com/office/powerpoint/2010/main" val="2674870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91680" y="260647"/>
            <a:ext cx="724108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Часть, формируемая участниками </a:t>
            </a:r>
          </a:p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образовательных отношений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29605" y="2078204"/>
            <a:ext cx="8679885" cy="66711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учитывает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образовательные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потребности и интересы воспитанников, членов их семей и педагогов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9429" y="3257912"/>
            <a:ext cx="8679885" cy="1656184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ориентирована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специфику национальных, социокультурных, экономических, климатических условий, в которых осуществляется образовательный процесс;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поддержку интересов педагогических работников Организации, реализация которых соответствует целям и задачам Программы;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сложившиеся традиции Организации (группы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49430" y="5301208"/>
            <a:ext cx="8679885" cy="100811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может быть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представлена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виде ссылок на соответствующую методическую литературу, позволяющую ознакомиться с содержанием выбранных участниками образовательных отношений парциальных программ, методик, форм организации образовательной работы.</a:t>
            </a:r>
          </a:p>
        </p:txBody>
      </p:sp>
    </p:spTree>
    <p:extLst>
      <p:ext uri="{BB962C8B-B14F-4D97-AF65-F5344CB8AC3E}">
        <p14:creationId xmlns="" xmlns:p14="http://schemas.microsoft.com/office/powerpoint/2010/main" val="26513397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3251" y="188640"/>
            <a:ext cx="864781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Требования к условиям реализации ООП 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Левая фигурная скобка 3"/>
          <p:cNvSpPr/>
          <p:nvPr/>
        </p:nvSpPr>
        <p:spPr>
          <a:xfrm rot="16200000">
            <a:off x="4139953" y="-819472"/>
            <a:ext cx="576064" cy="7776864"/>
          </a:xfrm>
          <a:prstGeom prst="leftBrace">
            <a:avLst/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29605" y="3356993"/>
            <a:ext cx="8679885" cy="3312367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РЕЗУЛЬТАТ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социальной ситуации развития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участников образовательных отношений, включая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создание образовательной среды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которая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гарантирует охрану и укрепление физического и психического здоровья воспитанников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обеспечивает эмоциональное и морально-нравственное благополучие воспитанников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способствует профессиональному развитию педагогических работников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создаёт условия для развивающего вариативного дошкольного образования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обеспечивает его открытость и мотивирующий характер.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09076" y="1494304"/>
            <a:ext cx="1554611" cy="1107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психолого-педагогические условия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937269" y="834971"/>
            <a:ext cx="1554611" cy="1107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кадровые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условия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650679" y="1768624"/>
            <a:ext cx="1554611" cy="1107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материально-технические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условия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324440" y="859200"/>
            <a:ext cx="1554611" cy="1107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финансовые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условия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164288" y="1412776"/>
            <a:ext cx="1554611" cy="1107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развивающая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предметно-пространственная среда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06398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260647"/>
            <a:ext cx="814197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Требования </a:t>
            </a:r>
          </a:p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 психолого-педагогическим условиям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2188" y="2060848"/>
            <a:ext cx="87180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уважение педагогов к человеческому достоинству воспитанников, формирование и поддержка их положительной самооценки, уверенности в собственных возможностях и способностях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● использование в образовательном процессе форм и методов работы с детьми, соответствующих их психолого-возрастным и индивидуальным особенностям (недопустимость как искусственного ускорения, так и искусственного замедления развития детей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● построение образовательного процесса на основе взаимодействия взрослых с детьми, ориентированного на интересы и возможности каждого ребёнка и учитывающего социальную ситуацию его развития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● поддержка педагогами положительного, доброжелательного отношения детей друг к другу и взаимодействия детей в разных видах деятельности;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● поддержка инициативы и самостоятельности детей в специфических для них видах деятельности;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● возможность выбора детьми материалов, видов активности, участников совместной деятельности и общения;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● защита детей от всех форм физического и психического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насилия;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● построение взаимодействия с семьями воспитанников в целях осуществления полноценного развития каждого ребёнка, вовлечение семей воспитанников непосредственно в образовательный процесс.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188" y="1520145"/>
            <a:ext cx="3475037" cy="59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8503843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260647"/>
            <a:ext cx="814197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Требования </a:t>
            </a:r>
          </a:p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 психолого-педагогическим условиям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9032" y="2868568"/>
            <a:ext cx="3960440" cy="256827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деятельность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педагогических работников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должна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исключать перегрузки, влияющие на надлежащее исполнение ими их профессиональных обязанностей, тем самым снижающие необходимое индивидуальное внимание к воспитанникам и способные негативно отразиться на благополучии и развитии детей.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9512" y="1412776"/>
            <a:ext cx="3960440" cy="1329680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условия для диагностики и коррекции нарушений развития и социальной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адаптации детей с ОВЗ,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оказания ранней коррекционной помощи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355976" y="4688120"/>
            <a:ext cx="4613578" cy="1261160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Предельная наполняемость групп устанавливается в соответствии с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санитарно-эпидемиологическими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правилами и нормативами.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297680" y="1412776"/>
            <a:ext cx="4671875" cy="3096344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Организации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может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проводиться оценка развития детей, его динамики, в том числе измерение их личностных образовательных результатов. Такая оценка производится педагогом совместно с педагогом-психологом в рамках психолого-педагогической диагностики6 (или мониторинга).</a:t>
            </a: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Участие ребёнка в психолого-педагогической диагностике (мониторинге)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допускается только с согласия его родителей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(законных представителей).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89344" y="5634568"/>
            <a:ext cx="4032136" cy="102531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Организация создаёт условия для медицинского сопровождения детей в целях охраны и укрепления их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здоровья.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035745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260647"/>
            <a:ext cx="814197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Требования </a:t>
            </a:r>
          </a:p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 психолого-педагогическим условиям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3528" y="1844824"/>
            <a:ext cx="8424936" cy="460851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педагогического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работника должны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быть сформированы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основные компетенции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необходимые для создания социальной ситуации развития воспитанников, соответствующей специфике дошкольного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возраста:</a:t>
            </a:r>
          </a:p>
          <a:p>
            <a:pPr algn="just"/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arenR"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эмоционального благополучия каждого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ребёнка; </a:t>
            </a:r>
          </a:p>
          <a:p>
            <a:pPr marL="342900" indent="-342900" algn="just">
              <a:buAutoNum type="arabicParenR"/>
            </a:pPr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arenR"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организацию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конструктивного взаимодействия детей в группе в разных видах деятельности, создание условий для свободного выбора детьми деятельности, участников совместной деятельности,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материалов;</a:t>
            </a:r>
          </a:p>
          <a:p>
            <a:pPr marL="342900" indent="-342900" algn="just">
              <a:buAutoNum type="arabicParenR"/>
            </a:pPr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arenR"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построение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развивающего вариативного образования, ориентированного на зону ближайшего развития каждого воспитанника и учитывающего его психолого-возрастные и индивидуальные возможности; </a:t>
            </a:r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arenR"/>
            </a:pPr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AutoNum type="arabicParenR"/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открытый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характер образовательного процесса на основе сотрудничества с семьями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воспитанников;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13432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60032" y="332656"/>
            <a:ext cx="315150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Понятие ФГОС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53789" y="1124744"/>
            <a:ext cx="7857747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(англ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standart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норма, образец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– «образец, эталон, модель, принимаемые за исходные для сопоставления с ними др. подобных объектов»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2477" y="2060848"/>
            <a:ext cx="7879059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Стандарт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комплекс норм, правил, требований, которые устанавливаются на основе достижений науки, техники и передового опыта; минимальные требования (к продукции), устанавливаемые с целью защиты здоровья и безопасности потребителей; гарантии – условия и механизмы, обеспечивающие беспрепятственное пользование правами и их всестороннюю охрану»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53789" y="3717032"/>
            <a:ext cx="7857747" cy="29523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Стандарт в образовании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должен выступать гарантией конституционного права российского гражданина, права любого человека на качественное образование.</a:t>
            </a:r>
          </a:p>
          <a:p>
            <a:pPr algn="just"/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ФГОС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система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основных параметров, которые принимаются в качестве государственной нормы образованности, отражающей общественный идеал и учитывающей возможности реальной личности и системы образования по достижению этого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идеала.</a:t>
            </a:r>
          </a:p>
          <a:p>
            <a:pPr algn="just"/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ФГОС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отражает согласованные социально-культурные, общественно-государственные ожидания относительно уровня ДО, которые являются ориентирами для учредителей дошкольных Организаций, специалистов системы образования, семей воспитанников и широкой общественности.</a:t>
            </a:r>
          </a:p>
        </p:txBody>
      </p:sp>
    </p:spTree>
    <p:extLst>
      <p:ext uri="{BB962C8B-B14F-4D97-AF65-F5344CB8AC3E}">
        <p14:creationId xmlns="" xmlns:p14="http://schemas.microsoft.com/office/powerpoint/2010/main" val="27940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260647"/>
            <a:ext cx="8141972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Требования </a:t>
            </a:r>
          </a:p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 психолого-педагогическим условиям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92692" y="3933056"/>
            <a:ext cx="7560840" cy="240364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Организация должна создавать возможности:</a:t>
            </a: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для предоставления информации о Программе семье и всем заинтересованным лицам, вовлечённым в образовательный процесс, а также широкой общественности;</a:t>
            </a:r>
          </a:p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педагогов по поиску, использованию материалов, обеспечивающих реализацию Программы, в том числе в информационной среде;</a:t>
            </a: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для обсуждения с родителями (законными представителями) воспитанников вопросов, связанных с реализацией Программы.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51520" y="1628800"/>
            <a:ext cx="7600710" cy="2094405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Организации должны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быть созданы условия для:</a:t>
            </a: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повышения квалификации педагогических и руководящих работников (в том числе по их выбору) и их профессионального развития;</a:t>
            </a: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консультативной поддержки педагогов и родителей по вопросам инклюзивного образования в случае его организации;</a:t>
            </a: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организационно-методического сопровождения процесса реализации Программы, в том числе в плане взаимодействия с социумом.</a:t>
            </a:r>
          </a:p>
        </p:txBody>
      </p:sp>
    </p:spTree>
    <p:extLst>
      <p:ext uri="{BB962C8B-B14F-4D97-AF65-F5344CB8AC3E}">
        <p14:creationId xmlns="" xmlns:p14="http://schemas.microsoft.com/office/powerpoint/2010/main" val="29328887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260647"/>
            <a:ext cx="734481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Требования к кадровым условиям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1520" y="906978"/>
            <a:ext cx="8496944" cy="1656184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Организация должна быть укомплектована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квалифицированными кадрами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(«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Высшее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профессиональное образование или среднее профессиональное образование по направлению подготовки "Образование и педагогика" без предъявления требований к стажу работы либо высшее профессиональное образование или среднее профессиональное образование и дополнительное профессиональное образование по направлению подготовки "Образование и педагогика" без предъявления требований к стажу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работы», ЕКС от 26.08.2010 г.).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1520" y="2780928"/>
            <a:ext cx="8496944" cy="1989544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Реализация Программы осуществляется: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воспитателями в течение всего времени пребывания воспитанников в Организации. Каждая группа должна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непрерывно сопровождаться воспитателем или другим педагогом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иными педагогическими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работниками,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соответствующие должности для которых устанавливаются Организацией самостоятельно в зависимости от содержания Программы;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в создании условий, необходимых для реализации образовательной программы,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принимают участие помощники воспитателя и другие работники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1520" y="4882912"/>
            <a:ext cx="8496944" cy="1858456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Реализация Программы требует от Организации осуществления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управления образовательной деятельностью, методического обеспечения реализации Программы, ведения бухгалтерского учёта, финансово-хозяйственной и хозяйственной деятельности, необходимого медицинского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сопровождения.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решения этих задач привлекается соответствующий квалифицированный персонал в качестве сотрудников Организации и/или заключаются договора с организациями, предоставляющими соответствующие услуги.</a:t>
            </a:r>
          </a:p>
        </p:txBody>
      </p:sp>
    </p:spTree>
    <p:extLst>
      <p:ext uri="{BB962C8B-B14F-4D97-AF65-F5344CB8AC3E}">
        <p14:creationId xmlns="" xmlns:p14="http://schemas.microsoft.com/office/powerpoint/2010/main" val="41887758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260647"/>
            <a:ext cx="734481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Требования к материально-техническим условиям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19512" y="1772816"/>
            <a:ext cx="8496944" cy="456031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требования, определяемые в соответствии с санитарно-эпидемиологическими правилами и нормативами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 том числе:</a:t>
            </a:r>
          </a:p>
          <a:p>
            <a:pPr algn="just">
              <a:lnSpc>
                <a:spcPct val="150000"/>
              </a:lnSpc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к зданиям (помещениям) и участкам Организации (группы);</a:t>
            </a:r>
          </a:p>
          <a:p>
            <a:pPr algn="just">
              <a:lnSpc>
                <a:spcPct val="150000"/>
              </a:lnSpc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к водоснабжению, канализации, отоплению и вентиляции зданий (помещения) Организации (группы);</a:t>
            </a:r>
          </a:p>
          <a:p>
            <a:pPr algn="just">
              <a:lnSpc>
                <a:spcPct val="150000"/>
              </a:lnSpc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к набору и площадям образовательных помещений, их отделке и оборудованию;</a:t>
            </a:r>
          </a:p>
          <a:p>
            <a:pPr algn="just">
              <a:lnSpc>
                <a:spcPct val="150000"/>
              </a:lnSpc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к искусственному и естественному освещению образовательных помещений;</a:t>
            </a:r>
          </a:p>
          <a:p>
            <a:pPr algn="just">
              <a:lnSpc>
                <a:spcPct val="150000"/>
              </a:lnSpc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к санитарному состоянию и содержанию помещений;</a:t>
            </a:r>
          </a:p>
          <a:p>
            <a:pPr algn="just">
              <a:lnSpc>
                <a:spcPct val="150000"/>
              </a:lnSpc>
            </a:pP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к оснащению помещений для качественного питания воспитанников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требования, определяемые в соответствии с правилами пожарной безопасности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оснащённость помещений для работы медицинского персонала в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Организации.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626800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260647"/>
            <a:ext cx="799288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Требования к финансовым условиям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17984" y="1052736"/>
            <a:ext cx="8496944" cy="2376264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Финансовые условия реализации Программы должны:</a:t>
            </a:r>
          </a:p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обеспечивать Организации возможность выполнения требований Стандарта к условиям реализации и структуре Программы;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обеспечивать реализацию обязательной части Программы и части, формируемой участниками образовательного процесса, учитывая вариативность индивидуальных траекторий развития воспитанников;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отражать структуру и объём расходов, необходимых для реализации Программы, а также механизм их формирования.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87112" y="3861048"/>
            <a:ext cx="8496944" cy="259228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Объём финансового обеспечения реализации Программы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определяется исходя из Требований к условиям реализации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ООП ДО 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данного Стандарта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должен быть достаточным и необходимым для осуществления Организацией расходов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на оплату труда работников, реализующих Программу;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на средства обучения, соответствующие материалы, в том числе расходные, игровое, спортивное, оздоровительное оборудование, инвентарь, оплату услуг связи, в том числе расходов, связанных с подключением к информационной сети Интернет;</a:t>
            </a:r>
          </a:p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связанных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дополнительным профессиональным образованием педагогических работников по профилю их деятельности; 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иных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связанных с реализацией Программы.</a:t>
            </a:r>
          </a:p>
        </p:txBody>
      </p:sp>
    </p:spTree>
    <p:extLst>
      <p:ext uri="{BB962C8B-B14F-4D97-AF65-F5344CB8AC3E}">
        <p14:creationId xmlns="" xmlns:p14="http://schemas.microsoft.com/office/powerpoint/2010/main" val="26279678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260647"/>
            <a:ext cx="799288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Требования к финансовым условиям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4616" y="1052736"/>
            <a:ext cx="8496944" cy="172819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Финансовое обеспечение государственных гарантий на получение гражданами общедоступного и бесплатного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 за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счёт средств соответствующих бюджетов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бюджетной системы Российской Федерации в государственных, муниципальных и негосударственных организациях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осуществляется на основе нормативов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финансирования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образовательных услуг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обеспечивающих реализацию Программы в соответствии со Стандартом.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89072" y="2996952"/>
            <a:ext cx="8496944" cy="1656184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Финансовое обеспечение реализации Программы бюджетного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и/или автономного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образовательного учреждения осуществляется исходя из стоимости услуг на основе государственного (муниципального) задания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учредителя на оказание государственных (муниципальных) услуг по реализации Программы в соответствии с требованиями Стандарта по каждому виду и направленности образовательных программ с учётом форм обучения в соответствии с ведомственным перечнем услуг.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5536" y="4941168"/>
            <a:ext cx="8496944" cy="1656184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составлении проектов бюджетов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должны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учитываться нормативы финансирования, определяемые органами государственной власти субъектов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РФ,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соответствии с которыми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местным бюджетам предоставляются субвенции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обеспечение государственных гарантий реализации прав на получение общедоступного и бесплатного дошкольного образования в муниципальных дошкольных образовательных организациях.</a:t>
            </a:r>
          </a:p>
        </p:txBody>
      </p:sp>
    </p:spTree>
    <p:extLst>
      <p:ext uri="{BB962C8B-B14F-4D97-AF65-F5344CB8AC3E}">
        <p14:creationId xmlns="" xmlns:p14="http://schemas.microsoft.com/office/powerpoint/2010/main" val="3072301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260647"/>
            <a:ext cx="777686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Требования к развивающей предметно-пространственной среде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1520" y="1460976"/>
            <a:ext cx="8640960" cy="115212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Развивающая предметно-пространственная среда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(РППС)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обеспечивает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максимальную реализацию образовательного потенциала пространства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Организации (группы,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участка)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материалов, оборудования и инвентаря для развития детей дошкольного возраста, охраны и укрепления их здоровья, учёта особенностей и коррекции недостатков их развития.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27896" y="3993624"/>
            <a:ext cx="8664584" cy="1800200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РППС должна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обеспечивать: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реализацию различных образовательных программ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используемых в образовательном процессе Организации;</a:t>
            </a: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условия для инклюзивного образования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 в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случае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его организации);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учёт национально-культурных, климатических условий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 которых осуществляется образовательный процесс.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27896" y="2795032"/>
            <a:ext cx="8664584" cy="100811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РППС должна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обеспечивать возможность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общения и совместной деятельности детей и взрослых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(в том числе детей разного возраста), во всей группе и в малых группах,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двигательной активности детей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также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возможности для уединения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1520" y="5937448"/>
            <a:ext cx="8664584" cy="79208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РППС Организации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(группы) должна быть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содержательно насыщенной, трансформируемой, полифункциональной, вариативной, доступной и безопасной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7197761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152" y="188640"/>
            <a:ext cx="869750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Требования к результатам освоения ООП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4776" y="2132856"/>
            <a:ext cx="8679885" cy="936104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ребёнок проявляет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инициативность и самостоятельность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разных видах деятельности – игре, общении, конструировании и др. Способен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выбирать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себе род занятий, участников совместной деятельности, обнаруживает способность к воплощению разнообразных замыслов;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15362" y="1268760"/>
            <a:ext cx="84610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Целевые  ориентиры ДО 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16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социальные и психологические характеристики возможных достижений ребёнка на этапе завершения уровня ДО.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05966" y="3429000"/>
            <a:ext cx="8748695" cy="139863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ребёнок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уверен в своих силах, открыт внешнему миру, положительно относится к себе и к другим, обладает чувством собственного достоинства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Активно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взаимодействует со сверстниками и взрослыми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участвует в совместных играх. Способен договариваться, учитывать интересы и чувства других, сопереживать неудачам и радоваться успехам других, стараться разрешать конфликты;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05966" y="5013176"/>
            <a:ext cx="8748695" cy="134076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ребёнок обладает развитым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воображением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которое реализуется в разных видах деятельности. Способность ребёнка к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фантазии, творчеству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интенсивно развивается и проявляется в игре. Ребёнок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владеет разными формами и видами игры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Умеет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подчиняться разным правилам и социальным нормам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различать условную и реальную ситуации, в том числе игровую и учебную;</a:t>
            </a:r>
          </a:p>
        </p:txBody>
      </p:sp>
    </p:spTree>
    <p:extLst>
      <p:ext uri="{BB962C8B-B14F-4D97-AF65-F5344CB8AC3E}">
        <p14:creationId xmlns="" xmlns:p14="http://schemas.microsoft.com/office/powerpoint/2010/main" val="35693429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56097" y="4077072"/>
            <a:ext cx="8679885" cy="2600084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ребёнок проявляет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любознательность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задаёт вопросы, касающиеся близких и далёких предметов и явлений, интересуется причинно-следственными связями (как? почему? зачем?), пытается самостоятельно придумывать объяснения явлениям природы и поступкам людей. Склонен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наблюдать, экспериментировать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Обладает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начальными знаниями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 себе, о предметном, природном, социальном и культурном мире, в котором он живёт. Знаком с книжной культурой, с детской литературой, обладает элементарными представлениями из области живой природы, естествознания, математики, истории и т. п., у ребёнка складываются предпосылки грамотности. Ребёнок способен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принятию собственных решений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опираясь на свои знания и умения в различных сферах действительности.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56097" y="3140968"/>
            <a:ext cx="8679885" cy="66711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ребёнок способен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 волевым усилиям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разных видах деятельности, преодолевать сиюминутные побуждения, доводить до конца начатое дело;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4265" y="2060848"/>
            <a:ext cx="8679885" cy="845056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у ребёнка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развита крупная и мелкая мот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орика. Он может контролировать свои движения и управлять ими, обладает развитой потребностью бегать, прыгать, мастерить поделки из различных материалов и т. п.;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88451" y="1052736"/>
            <a:ext cx="8679885" cy="79208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творческие способности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ребёнка также проявляются в рисовании, придумывании сказок, танцах, пении и т. п. Ребёнок может фантазировать вслух, играть звуками и словами. Хорошо понимает устную речь и может выражать свои мысли и желания;</a:t>
            </a:r>
          </a:p>
        </p:txBody>
      </p:sp>
    </p:spTree>
    <p:extLst>
      <p:ext uri="{BB962C8B-B14F-4D97-AF65-F5344CB8AC3E}">
        <p14:creationId xmlns="" xmlns:p14="http://schemas.microsoft.com/office/powerpoint/2010/main" val="29735267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94299" y="1240534"/>
            <a:ext cx="8679885" cy="66711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определяются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независимо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от форм реализации Программы, а также от её характера, особенностей развития воспитанников и видов Организации, реализующей Программу.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94299" y="2492896"/>
            <a:ext cx="8698181" cy="1728192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подлежат непосредственной оценке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 том числе в виде педагогической диагностики (мониторинга), и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являются основанием для их формального сравнения с реальными достижениями детей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Они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являются основой объективной оценки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соответствия установленным требованиям образовательной деятельности и подготовки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воспитанников. </a:t>
            </a:r>
          </a:p>
          <a:p>
            <a:pPr algn="just"/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Освоение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Программы не сопровождается проведением промежуточных аттестаций и итоговой аттестации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воспитанников.</a:t>
            </a:r>
            <a:endParaRPr lang="ru-RU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5610" y="4941168"/>
            <a:ext cx="8679885" cy="1224136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выступают основаниями преемственности дошкольного и начального общего образования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При соблюдении требований к условиям реализации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Программы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настоящие целевые ориентиры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предполагают формирование у детей дошкольного возраста предпосылок учебной деятельности на этапе завершения ими дошкольного образования.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851920" y="260647"/>
            <a:ext cx="504056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Целевые ориентиры ДО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983758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96136" y="764704"/>
            <a:ext cx="8839576" cy="3240360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являются </a:t>
            </a:r>
            <a:r>
              <a:rPr lang="ru-RU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ориентирами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для: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учредителей Организаций для построения образовательной политики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учётом целей дошкольного образования, общих для всего образовательного пространства РФ;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педагогов и администрации Организаций для решения задач: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формирования Программы;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анализа своей профессиональной деятельности;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взаимодействия с семьями воспитанников;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авторов образовательных программ дошкольного образования;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исследователей при формировании исследовательских программ для изучения характеристик образования детей в возрасте от 2 месяцев до 8 лет;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родителей (законных представителей) детей от 2 месяцев до 8 лет для их информированности относительно целей дошкольного образования, общих для всего образовательного пространства РФ;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широкой общественности.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05304" y="4221088"/>
            <a:ext cx="8863200" cy="2354208"/>
          </a:xfrm>
          <a:prstGeom prst="round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могут служить непосредственным основанием при решении управленческих задач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включая: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аттестацию педагогических кадров;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оценку качества образования;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оценку как итогового, так и промежуточного уровня развития воспитанников, в том числе в рамках мониторинга (в форме тестирования, с использованием методов, основанных на наблюдении, или иных методов измерения результативности детей);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оценку выполнения муниципального (государственного) задания посредством их включения в показатели качества выполнения задания;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распределение стимулирующего фонда оплаты труда работников Организации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13915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3864" y="295921"/>
            <a:ext cx="705962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Методологическая </a:t>
            </a:r>
          </a:p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и теоретическая основа ФГОС ДО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32477" y="1700808"/>
            <a:ext cx="8399963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положения культурно-исторической теории Л.С. Выготского и отечественной научной психолого-педагогической школы о закономерностях развития ребенка в дошкольном возрасте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А.Н.Леонтьев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Л.И.Божович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А.В.Запорожец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В.В.Давыдов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др.)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32476" y="2986296"/>
            <a:ext cx="8399964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работы по аксиологии и философии образования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И.А.Зимняя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В.П.Зинченко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Н.Д.Никандров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В.А.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Сластенин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др.),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теории и методологии разработки образовательных стандартов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В.И.Байденко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В.П.Беспалько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А.М.Кондаков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А.А.Кузнецов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B.C.Леднев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А.И.Маркушевич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М.В.Рыжаков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В.М.Соколов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А.И.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Субетто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др.)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2476" y="4293096"/>
            <a:ext cx="8399964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научные положения, практические разработки и методические рекомендации, содержащиеся в трудах исследователей в области дошкольного образования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Л.А.Венгер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М.А. Васильева,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В.Т.Кудрявцев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Л.А.Парамонова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В.А. Петровский и др.)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8589" y="5525616"/>
            <a:ext cx="8393851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законодательные и нормативные правовые акты Российской Федерации в области образования</a:t>
            </a:r>
          </a:p>
        </p:txBody>
      </p:sp>
    </p:spTree>
    <p:extLst>
      <p:ext uri="{BB962C8B-B14F-4D97-AF65-F5344CB8AC3E}">
        <p14:creationId xmlns="" xmlns:p14="http://schemas.microsoft.com/office/powerpoint/2010/main" val="18080156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692641" y="188640"/>
            <a:ext cx="562654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План разработки ФГОС ДО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43094637"/>
              </p:ext>
            </p:extLst>
          </p:nvPr>
        </p:nvGraphicFramePr>
        <p:xfrm>
          <a:off x="221435" y="980728"/>
          <a:ext cx="8568951" cy="51526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5694"/>
                <a:gridCol w="1818647"/>
                <a:gridCol w="4872853"/>
                <a:gridCol w="239715"/>
                <a:gridCol w="1122042"/>
              </a:tblGrid>
              <a:tr h="300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п/п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Этапы разработки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ФГОСДО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Основное содержание работы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Сроки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0160">
                <a:tc grid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направление. Разработка федерального государственного образовательного стандарта дошкольного образования (далее - ФГОС ДО) и научно-методическое обеспечение его введения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503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1.1.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общих положений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Описание особенностей ФГОС ДО и их обоснование, социальная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ситуация развития детства, статус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дошкольного образования в системе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непрерывного образования Российской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Федерации, цели и ·задачи принципы 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подходы, интегративные 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результаты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февраль - март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г.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</a:tr>
              <a:tr h="7502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1.2.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проекта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требований 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результатам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освоения ООП ДО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проекта требований к результатам освоения ООП ДО в виде единых ориентиров базовой культуры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ребенка с учетом ожиданий общества и семьи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февраль - март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г.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</a:tr>
              <a:tr h="9003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1.3.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проекта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требований 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структуре ООП ДО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проекта требований к структуре ООП ДО, включающих соотношение частей программы, их объема, а также соотношение обязательно й части ООП и части, формируемой участниками образовательных 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отношений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февраль - март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г.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874493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77271027"/>
              </p:ext>
            </p:extLst>
          </p:nvPr>
        </p:nvGraphicFramePr>
        <p:xfrm>
          <a:off x="251520" y="1052736"/>
          <a:ext cx="8568952" cy="5374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5695"/>
                <a:gridCol w="2524756"/>
                <a:gridCol w="4376373"/>
                <a:gridCol w="1152128"/>
              </a:tblGrid>
              <a:tr h="26873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1.4.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проекта требований к условиям реализации ООП ДО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проекта требований к условиям реализации ООП ДО, включающих описание кадровых, материально-технических, финансово-экономических, психолого-педагогических и информационных ресурсов, обеспечивающих реализацию ООП ДО.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предложений по изменениям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САППиН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 условиям образовательного процесса в разных формах предоставления ДО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февраль-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март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г.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929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1.5.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Профессиональное и общественное обсуждение проекта ФГОС ДО с привлечением родительского сообщества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Проведение семинаров, конференций, совещаний.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Корректировка проекта ФГОС ДО по результатам профессионального и общественного обсуждения.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апрель –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май 2013 г.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</a:tr>
              <a:tr h="11943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1.6.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Утверждение ФГОС ДО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Издание приказа Минобрнауки России об утверждении ФГОС ДО, его общественная и антикоррупционная экспертиза. Государственная регистрация приказа в Минюсте России.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июнь 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август 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г.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237582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69683733"/>
              </p:ext>
            </p:extLst>
          </p:nvPr>
        </p:nvGraphicFramePr>
        <p:xfrm>
          <a:off x="395536" y="404664"/>
          <a:ext cx="8352928" cy="61341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7170"/>
                <a:gridCol w="2483022"/>
                <a:gridCol w="4498640"/>
                <a:gridCol w="864096"/>
              </a:tblGrid>
              <a:tr h="1649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1.7.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303" marR="363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научно-методического обеспечения введения ФГОС ДО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303" marR="3630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Разработка: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"/>
                        <a:tabLst>
                          <a:tab pos="301625" algn="l"/>
                        </a:tabLs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примерной ООП ДО;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"/>
                        <a:tabLst>
                          <a:tab pos="301625" algn="l"/>
                        </a:tabLs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рекомендаций по мониторингу развития ребенка в части реализации требований к результатам освоения ООП ДО;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"/>
                        <a:tabLst>
                          <a:tab pos="301625" algn="l"/>
                        </a:tabLs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рекомендаций по психолого-педагогическому сопровождению родителей детей дошкольного возраста по вопросам ДО.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303" marR="3630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июль-декабрь 2013 г.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303" marR="36303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1544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1.8.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303" marR="363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Описание организационно-правовых форм предоставления ДО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303" marR="363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Создание рекомендаций по применению ФГОС ДО при получении ДО: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"/>
                        <a:tabLst>
                          <a:tab pos="300990" algn="l"/>
                        </a:tabLs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ДОО;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"/>
                        <a:tabLst>
                          <a:tab pos="300990" algn="l"/>
                        </a:tabLs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иных организациях, осуществляющих образовательную деятельность;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"/>
                        <a:tabLst>
                          <a:tab pos="300990" algn="l"/>
                        </a:tabLs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форме семейного образования.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303" marR="363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апрель –август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г.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303" marR="36303" marT="0" marB="0"/>
                </a:tc>
              </a:tr>
              <a:tr h="6596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1.9.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303" marR="363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предложений по применению ФГОС ДО при получении ДО в различных формах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303" marR="363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различных моделей финансирования ДО (на реализацию ФГОС ДО) в различных организационно-правовых формах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303" marR="363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июль –сентябрь 2013 г.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303" marR="36303" marT="0" marB="0"/>
                </a:tc>
              </a:tr>
              <a:tr h="16492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1.10.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303" marR="363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Апробация и внедрение ФГОС ДО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303" marR="3630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Апробация примерных программ («Дорожных карт») введения ФГОС ДО в пилотных регионах в каждом федеральном округе с последующим созданием на их базе стажировочных площадок по введению ФГОС ДО.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Апробация и внедрение инновационных моделей подготовки и переподготовки кадров системы ДО для внедрения ФГОС ДО.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303" marR="363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январь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 г. –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декабрь 2015 г.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6303" marR="3630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3121230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683330761"/>
              </p:ext>
            </p:extLst>
          </p:nvPr>
        </p:nvGraphicFramePr>
        <p:xfrm>
          <a:off x="395536" y="1556792"/>
          <a:ext cx="8424936" cy="490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5939"/>
                <a:gridCol w="2526555"/>
                <a:gridCol w="4596338"/>
                <a:gridCol w="936104"/>
              </a:tblGrid>
              <a:tr h="300107"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направление. Обеспечение профессиональной деятельности педагога дошкольного образования (воспитатель) по реализации ФГОС ДО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004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2.1.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предложений в проект профессионального стандарта деятельности воспитателя дошкольной образовательной организации (ДОО)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предложений в проект профессионального стандарта деятельности воспитателя.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Использование положений проекта профессионального стандарта деятельности воспитателя ДОО при формировании требований к кадровым условиям реализации ФГОС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март – июнь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г.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</a:tr>
              <a:tr h="12004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2.2.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вариативных психолого-педагогических программ профессиональной подготовки и переподготовки кадров системы ДО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предложений по внесению изменений во ФГОС профессионального образования по специальности «Дошкольная педагогика», «Дошкольная педагогика и психология».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проектов программ профессиональной подготовки педагогических кадров системы ДО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июль - декабрь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 г.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</a:tr>
              <a:tr h="7502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2.3.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программ повышения квалификации педагогических кадров системы ДО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вариативных программ повышения квалификации педагогов ДОО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сентябрь –октябрь 2013 г.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930" marR="4893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2596678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03488514"/>
              </p:ext>
            </p:extLst>
          </p:nvPr>
        </p:nvGraphicFramePr>
        <p:xfrm>
          <a:off x="375360" y="1916832"/>
          <a:ext cx="8280921" cy="24513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8361"/>
                <a:gridCol w="2439891"/>
                <a:gridCol w="4334556"/>
                <a:gridCol w="1008113"/>
              </a:tblGrid>
              <a:tr h="170267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направление. Информационное сопровождение разработки ФГОС ДО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059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3.1.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Организация публикаций в СМИ по вопросам разработки проекта ФГОС ДО и системы оценки качества ДО (по отдельно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медиаплану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Создание и размещение пресс-релизов на официальном сайте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Минобрнауки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России. Подготовка проектов интервью о разработке проекта ФГОС ДО и его содержанию.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Организация публикаций в специализированных журналах (журналы «Дошкольное воспитание», «Современное дошкольное образование», «Обруч» и др.), а также в массовой прессе.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февраль – декабрь 2013 г.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75360" y="5301208"/>
            <a:ext cx="62128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Руководитель рабочей группы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разработке проекта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ФГОС ДО,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директор  Федерального института развития образования (ФИРО)</a:t>
            </a:r>
          </a:p>
          <a:p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А.Г.Асмолов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797152"/>
            <a:ext cx="2297857" cy="1378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5401861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7504" y="2564904"/>
            <a:ext cx="8736984" cy="266429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Используемые материалы: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Проект Федерального государственного образовательного стандарта  дошкольного образования от 13.06.2013 г.;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План перехода на ФГОС ДО;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Н.В.Федина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Психология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образования в поликультурном пространстве. 2010. – Том №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С.Л.Репина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ФГОС ДО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http://edu.k26.ru/?cid=251&amp;ses=144f965243044e9)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ü"/>
            </a:pPr>
            <a:endParaRPr lang="ru-RU" dirty="0" smtClean="0"/>
          </a:p>
          <a:p>
            <a:pPr marL="285750" indent="-285750">
              <a:buFont typeface="Wingdings" pitchFamily="2" charset="2"/>
              <a:buChar char="ü"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25764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4048" y="325805"/>
            <a:ext cx="326211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Цели  ФГОС ДО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700808"/>
            <a:ext cx="784887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государством равенства возможностей для каждого ребёнка в получении качественного дошкольного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государственных гарантий уровня и качества образования на основе единства обязательных требований к условиям реализации основных образовательных программ, их структуре и результатам их освоения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сохранение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единства образовательного пространства Российской Федерации относительно уровня дошкольного образования.</a:t>
            </a:r>
          </a:p>
        </p:txBody>
      </p:sp>
    </p:spTree>
    <p:extLst>
      <p:ext uri="{BB962C8B-B14F-4D97-AF65-F5344CB8AC3E}">
        <p14:creationId xmlns="" xmlns:p14="http://schemas.microsoft.com/office/powerpoint/2010/main" val="363623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15927" y="116632"/>
            <a:ext cx="367408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Задачи  ФГОС ДО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729259"/>
            <a:ext cx="871296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ru-RU" dirty="0" smtClean="0"/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охрана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укрепление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физического и психического здоровья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детей;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сохранение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поддержка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индивидуальности ребёнка,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индивидуальных способностей и творческого потенциала каждого ребёнка как субъекта отношений с людьми, миром и самим собой;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формирование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общей культуры воспитанников,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их нравственных, интеллектуальных, физических, эстетических качеств, инициативности, самостоятельности и ответственности, формирования предпосылок учебной деятельности;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обеспечение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вариативности и разнообразия содержания образовательных программ и организационных форм уровня дошкольного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образования с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учётом образовательных потребностей и способностей воспитанников;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формирование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социокультурной среды, соответствующей возрастным и индивидуальным особенностям детей;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обеспечение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равных возможностей полноценного развития каждого ребёнка в период дошкольного детства независимо от места проживания, пола, нации, языка, социального статуса, психофизиологических особенностей (в том числе ограниченных возможностей здоровья);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обеспечение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преемственности основных образовательных программ дошкольного и начального общего образования;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определение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направлений для систематического межведомственного взаимодействия, а также взаимодействия педагогических и общественных объединений (в том числе сетевого).</a:t>
            </a:r>
          </a:p>
        </p:txBody>
      </p:sp>
    </p:spTree>
    <p:extLst>
      <p:ext uri="{BB962C8B-B14F-4D97-AF65-F5344CB8AC3E}">
        <p14:creationId xmlns="" xmlns:p14="http://schemas.microsoft.com/office/powerpoint/2010/main" val="381325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27999" y="325805"/>
            <a:ext cx="606897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Основные функции ФГОС ДО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53789" y="1124744"/>
            <a:ext cx="6912769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права на качественное дошкольное образование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48059" y="1916832"/>
            <a:ext cx="6912769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сохранение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единого образовательного пространства в условиях содержательной и организационной вариативности дошкольного образования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8058" y="2708920"/>
            <a:ext cx="6912769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гуманизация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дошкольного образования, ориентирующей на приоритет общечеловеческих ценностей, жизни и здоровья ребенка, свободного развития его личности в современном обществе и государстве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53788" y="3537012"/>
            <a:ext cx="6912769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повышение качества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дошкольного образования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53787" y="4337484"/>
            <a:ext cx="6912769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критериально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-оценочная функция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48057" y="5229200"/>
            <a:ext cx="6912769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преемственности с федеральным государственным образовательным стандартом общего образования, основными общеобразовательными программами общего образования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6061" y="6029672"/>
            <a:ext cx="6912769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оптимизация образовательных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ресурсов</a:t>
            </a:r>
          </a:p>
        </p:txBody>
      </p:sp>
    </p:spTree>
    <p:extLst>
      <p:ext uri="{BB962C8B-B14F-4D97-AF65-F5344CB8AC3E}">
        <p14:creationId xmlns="" xmlns:p14="http://schemas.microsoft.com/office/powerpoint/2010/main" val="299571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91030" y="325805"/>
            <a:ext cx="454291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Назначение ФГОС ДО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922339"/>
            <a:ext cx="784887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разработка и реализация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Программы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разработка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примерных образовательных программ дошкольного образования (далее – Примерные программы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разработка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нормативов финансового обеспечения реализации Программы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учредителем государственного (муниципального) задания в отношении Организаций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объективная оценка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соответствия образовательной деятельности Организации требованиям Стандарта к условиям реализации и структуре Программы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подготовка,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профессиональной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переподготовка, повышение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квалификации и аттестации педагогических работников, административно-управленческого персонала государственных и муниципальных Организаций.</a:t>
            </a:r>
          </a:p>
        </p:txBody>
      </p:sp>
    </p:spTree>
    <p:extLst>
      <p:ext uri="{BB962C8B-B14F-4D97-AF65-F5344CB8AC3E}">
        <p14:creationId xmlns="" xmlns:p14="http://schemas.microsoft.com/office/powerpoint/2010/main" val="3888860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31640" y="322581"/>
            <a:ext cx="752289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Совокупность требований ФГОС ДО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283753363"/>
              </p:ext>
            </p:extLst>
          </p:nvPr>
        </p:nvGraphicFramePr>
        <p:xfrm>
          <a:off x="208072" y="1340768"/>
          <a:ext cx="8675021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428837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51720" y="188640"/>
            <a:ext cx="689413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Требования к структуре ООП ДО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124744"/>
            <a:ext cx="869433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программа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психолого-педагогической поддержки позитивной социализации и индивидуализации развития детей дошкольного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возраста;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определяет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комплекс основных характеристик дошкольного образования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(объём, содержание и планируемые результаты в виде целевых ориентиров дошкольного образования),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организационно-педагогические условия образовательного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процесса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направлена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создание условий социальной ситуации развития дошкольников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открывающей возможности позитивной социализации ребёнка, его всестороннего личностного морально-нравственного и познавательного развития, развития инициативы и творческих способностей на основе соответствующих дошкольному возрасту видов деятельности (игры, изобразительной деятельности, конструирования, восприятия сказки и др.), сотрудничества со взрослыми и сверстниками в зоне его ближайшего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развития;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направлена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создание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образовательной среды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как зоны ближайшего развития ребёнка. </a:t>
            </a:r>
          </a:p>
        </p:txBody>
      </p:sp>
    </p:spTree>
    <p:extLst>
      <p:ext uri="{BB962C8B-B14F-4D97-AF65-F5344CB8AC3E}">
        <p14:creationId xmlns="" xmlns:p14="http://schemas.microsoft.com/office/powerpoint/2010/main" val="28904451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674</TotalTime>
  <Words>4330</Words>
  <Application>Microsoft Office PowerPoint</Application>
  <PresentationFormat>Экран (4:3)</PresentationFormat>
  <Paragraphs>367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Волна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Алла</dc:creator>
  <cp:lastModifiedBy>Алла</cp:lastModifiedBy>
  <cp:revision>44</cp:revision>
  <dcterms:modified xsi:type="dcterms:W3CDTF">2018-04-03T07:38:46Z</dcterms:modified>
</cp:coreProperties>
</file>